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Lst>
  <p:notesMasterIdLst>
    <p:notesMasterId r:id="rId47"/>
  </p:notesMasterIdLst>
  <p:handoutMasterIdLst>
    <p:handoutMasterId r:id="rId48"/>
  </p:handoutMasterIdLst>
  <p:sldIdLst>
    <p:sldId id="297" r:id="rId3"/>
    <p:sldId id="293" r:id="rId4"/>
    <p:sldId id="330" r:id="rId5"/>
    <p:sldId id="299" r:id="rId6"/>
    <p:sldId id="332" r:id="rId7"/>
    <p:sldId id="295" r:id="rId8"/>
    <p:sldId id="298" r:id="rId9"/>
    <p:sldId id="328" r:id="rId10"/>
    <p:sldId id="300" r:id="rId11"/>
    <p:sldId id="319" r:id="rId12"/>
    <p:sldId id="321" r:id="rId13"/>
    <p:sldId id="320" r:id="rId14"/>
    <p:sldId id="325" r:id="rId15"/>
    <p:sldId id="301" r:id="rId16"/>
    <p:sldId id="326" r:id="rId17"/>
    <p:sldId id="302" r:id="rId18"/>
    <p:sldId id="324" r:id="rId19"/>
    <p:sldId id="323" r:id="rId20"/>
    <p:sldId id="303" r:id="rId21"/>
    <p:sldId id="329" r:id="rId22"/>
    <p:sldId id="304" r:id="rId23"/>
    <p:sldId id="317" r:id="rId24"/>
    <p:sldId id="318" r:id="rId25"/>
    <p:sldId id="342" r:id="rId26"/>
    <p:sldId id="343" r:id="rId27"/>
    <p:sldId id="306" r:id="rId28"/>
    <p:sldId id="341" r:id="rId29"/>
    <p:sldId id="333" r:id="rId30"/>
    <p:sldId id="334" r:id="rId31"/>
    <p:sldId id="335" r:id="rId32"/>
    <p:sldId id="336" r:id="rId33"/>
    <p:sldId id="337" r:id="rId34"/>
    <p:sldId id="338" r:id="rId35"/>
    <p:sldId id="339" r:id="rId36"/>
    <p:sldId id="308" r:id="rId37"/>
    <p:sldId id="315" r:id="rId38"/>
    <p:sldId id="316" r:id="rId39"/>
    <p:sldId id="309" r:id="rId40"/>
    <p:sldId id="322" r:id="rId41"/>
    <p:sldId id="312" r:id="rId42"/>
    <p:sldId id="311" r:id="rId43"/>
    <p:sldId id="340" r:id="rId44"/>
    <p:sldId id="313" r:id="rId45"/>
    <p:sldId id="314" r:id="rId46"/>
  </p:sldIdLst>
  <p:sldSz cx="9144000" cy="6858000" type="screen4x3"/>
  <p:notesSz cx="9236075" cy="6973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118" d="100"/>
          <a:sy n="118" d="100"/>
        </p:scale>
        <p:origin x="-143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8694"/>
          </a:xfrm>
          <a:prstGeom prst="rect">
            <a:avLst/>
          </a:prstGeom>
        </p:spPr>
        <p:txBody>
          <a:bodyPr vert="horz" lIns="92620" tIns="46310" rIns="92620" bIns="46310" rtlCol="0"/>
          <a:lstStyle>
            <a:lvl1pPr algn="l">
              <a:defRPr sz="1200"/>
            </a:lvl1pPr>
          </a:lstStyle>
          <a:p>
            <a:endParaRPr lang="en-US"/>
          </a:p>
        </p:txBody>
      </p:sp>
      <p:sp>
        <p:nvSpPr>
          <p:cNvPr id="3" name="Date Placeholder 2"/>
          <p:cNvSpPr>
            <a:spLocks noGrp="1"/>
          </p:cNvSpPr>
          <p:nvPr>
            <p:ph type="dt" sz="quarter" idx="1"/>
          </p:nvPr>
        </p:nvSpPr>
        <p:spPr>
          <a:xfrm>
            <a:off x="5231639" y="0"/>
            <a:ext cx="4002299" cy="348694"/>
          </a:xfrm>
          <a:prstGeom prst="rect">
            <a:avLst/>
          </a:prstGeom>
        </p:spPr>
        <p:txBody>
          <a:bodyPr vert="horz" lIns="92620" tIns="46310" rIns="92620" bIns="46310" rtlCol="0"/>
          <a:lstStyle>
            <a:lvl1pPr algn="r">
              <a:defRPr sz="1200"/>
            </a:lvl1pPr>
          </a:lstStyle>
          <a:p>
            <a:fld id="{120CCCF1-D373-4266-963B-41EC1A2DB721}" type="datetimeFigureOut">
              <a:rPr lang="en-US" smtClean="0"/>
              <a:t>10/23/2014</a:t>
            </a:fld>
            <a:endParaRPr lang="en-US"/>
          </a:p>
        </p:txBody>
      </p:sp>
      <p:sp>
        <p:nvSpPr>
          <p:cNvPr id="4" name="Footer Placeholder 3"/>
          <p:cNvSpPr>
            <a:spLocks noGrp="1"/>
          </p:cNvSpPr>
          <p:nvPr>
            <p:ph type="ftr" sz="quarter" idx="2"/>
          </p:nvPr>
        </p:nvSpPr>
        <p:spPr>
          <a:xfrm>
            <a:off x="0" y="6623984"/>
            <a:ext cx="4002299" cy="348694"/>
          </a:xfrm>
          <a:prstGeom prst="rect">
            <a:avLst/>
          </a:prstGeom>
        </p:spPr>
        <p:txBody>
          <a:bodyPr vert="horz" lIns="92620" tIns="46310" rIns="92620" bIns="46310"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23984"/>
            <a:ext cx="4002299" cy="348694"/>
          </a:xfrm>
          <a:prstGeom prst="rect">
            <a:avLst/>
          </a:prstGeom>
        </p:spPr>
        <p:txBody>
          <a:bodyPr vert="horz" lIns="92620" tIns="46310" rIns="92620" bIns="46310" rtlCol="0" anchor="b"/>
          <a:lstStyle>
            <a:lvl1pPr algn="r">
              <a:defRPr sz="1200"/>
            </a:lvl1pPr>
          </a:lstStyle>
          <a:p>
            <a:fld id="{A55C0ABD-2FCF-4954-9F94-558E8CC0086B}" type="slidenum">
              <a:rPr lang="en-US" smtClean="0"/>
              <a:t>‹#›</a:t>
            </a:fld>
            <a:endParaRPr lang="en-US"/>
          </a:p>
        </p:txBody>
      </p:sp>
    </p:spTree>
    <p:extLst>
      <p:ext uri="{BB962C8B-B14F-4D97-AF65-F5344CB8AC3E}">
        <p14:creationId xmlns:p14="http://schemas.microsoft.com/office/powerpoint/2010/main" val="3467212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088" cy="3492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2400" y="0"/>
            <a:ext cx="4002088" cy="349250"/>
          </a:xfrm>
          <a:prstGeom prst="rect">
            <a:avLst/>
          </a:prstGeom>
        </p:spPr>
        <p:txBody>
          <a:bodyPr vert="horz" lIns="91440" tIns="45720" rIns="91440" bIns="45720" rtlCol="0"/>
          <a:lstStyle>
            <a:lvl1pPr algn="r">
              <a:defRPr sz="1200"/>
            </a:lvl1pPr>
          </a:lstStyle>
          <a:p>
            <a:fld id="{3F8D86B0-57FF-438F-9C66-2AABD15A941A}" type="datetimeFigureOut">
              <a:rPr lang="en-US" smtClean="0"/>
              <a:t>10/23/2014</a:t>
            </a:fld>
            <a:endParaRPr lang="en-US"/>
          </a:p>
        </p:txBody>
      </p:sp>
      <p:sp>
        <p:nvSpPr>
          <p:cNvPr id="4" name="Slide Image Placeholder 3"/>
          <p:cNvSpPr>
            <a:spLocks noGrp="1" noRot="1" noChangeAspect="1"/>
          </p:cNvSpPr>
          <p:nvPr>
            <p:ph type="sldImg" idx="2"/>
          </p:nvPr>
        </p:nvSpPr>
        <p:spPr>
          <a:xfrm>
            <a:off x="2873375" y="522288"/>
            <a:ext cx="3489325" cy="26162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925" y="3313113"/>
            <a:ext cx="7388225" cy="31384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24638"/>
            <a:ext cx="4002088" cy="3476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2400" y="6624638"/>
            <a:ext cx="4002088" cy="347662"/>
          </a:xfrm>
          <a:prstGeom prst="rect">
            <a:avLst/>
          </a:prstGeom>
        </p:spPr>
        <p:txBody>
          <a:bodyPr vert="horz" lIns="91440" tIns="45720" rIns="91440" bIns="45720" rtlCol="0" anchor="b"/>
          <a:lstStyle>
            <a:lvl1pPr algn="r">
              <a:defRPr sz="1200"/>
            </a:lvl1pPr>
          </a:lstStyle>
          <a:p>
            <a:fld id="{32C60C31-0551-45C3-AD4A-92982A68262B}" type="slidenum">
              <a:rPr lang="en-US" smtClean="0"/>
              <a:t>‹#›</a:t>
            </a:fld>
            <a:endParaRPr lang="en-US"/>
          </a:p>
        </p:txBody>
      </p:sp>
    </p:spTree>
    <p:extLst>
      <p:ext uri="{BB962C8B-B14F-4D97-AF65-F5344CB8AC3E}">
        <p14:creationId xmlns:p14="http://schemas.microsoft.com/office/powerpoint/2010/main" val="2834324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Katherine Barnes</a:t>
            </a:r>
            <a:r>
              <a:rPr lang="en-US" baseline="0" dirty="0" smtClean="0"/>
              <a:t> presenting</a:t>
            </a:r>
            <a:endParaRPr lang="en-US" dirty="0"/>
          </a:p>
        </p:txBody>
      </p:sp>
      <p:sp>
        <p:nvSpPr>
          <p:cNvPr id="4" name="Slide Number Placeholder 3"/>
          <p:cNvSpPr>
            <a:spLocks noGrp="1"/>
          </p:cNvSpPr>
          <p:nvPr>
            <p:ph type="sldNum" sz="quarter" idx="10"/>
          </p:nvPr>
        </p:nvSpPr>
        <p:spPr/>
        <p:txBody>
          <a:bodyPr/>
          <a:lstStyle/>
          <a:p>
            <a:fld id="{32C60C31-0551-45C3-AD4A-92982A68262B}" type="slidenum">
              <a:rPr lang="en-US" smtClean="0"/>
              <a:t>26</a:t>
            </a:fld>
            <a:endParaRPr lang="en-US"/>
          </a:p>
        </p:txBody>
      </p:sp>
    </p:spTree>
    <p:extLst>
      <p:ext uri="{BB962C8B-B14F-4D97-AF65-F5344CB8AC3E}">
        <p14:creationId xmlns:p14="http://schemas.microsoft.com/office/powerpoint/2010/main" val="2153116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0EC1F1-D4EC-420E-85C2-2D200274396F}"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 election</a:t>
            </a:r>
            <a:endParaRPr lang="en-US" dirty="0"/>
          </a:p>
        </p:txBody>
      </p:sp>
      <p:sp>
        <p:nvSpPr>
          <p:cNvPr id="4" name="Slide Number Placeholder 3"/>
          <p:cNvSpPr>
            <a:spLocks noGrp="1"/>
          </p:cNvSpPr>
          <p:nvPr>
            <p:ph type="sldNum" sz="quarter" idx="10"/>
          </p:nvPr>
        </p:nvSpPr>
        <p:spPr/>
        <p:txBody>
          <a:bodyPr/>
          <a:lstStyle/>
          <a:p>
            <a:fld id="{32C60C31-0551-45C3-AD4A-92982A68262B}" type="slidenum">
              <a:rPr lang="en-US" smtClean="0"/>
              <a:t>41</a:t>
            </a:fld>
            <a:endParaRPr lang="en-US"/>
          </a:p>
        </p:txBody>
      </p:sp>
    </p:spTree>
    <p:extLst>
      <p:ext uri="{BB962C8B-B14F-4D97-AF65-F5344CB8AC3E}">
        <p14:creationId xmlns:p14="http://schemas.microsoft.com/office/powerpoint/2010/main" val="4133677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080F943-74AA-4BAB-AE5E-378E9CA0DD58}" type="datetimeFigureOut">
              <a:rPr lang="en-US" smtClean="0"/>
              <a:t>10/23/2014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6989ED0-7852-4FE5-A933-26E3A335116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80F943-74AA-4BAB-AE5E-378E9CA0DD58}"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89ED0-7852-4FE5-A933-26E3A33511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80F943-74AA-4BAB-AE5E-378E9CA0DD58}"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89ED0-7852-4FE5-A933-26E3A335116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E87C01-7CED-1841-A81B-8B32B86A062D}" type="datetimeFigureOut">
              <a:rPr lang="en-US" smtClean="0">
                <a:solidFill>
                  <a:prstClr val="black">
                    <a:tint val="75000"/>
                  </a:prstClr>
                </a:solidFill>
              </a:rPr>
              <a:pPr/>
              <a:t>10/23/2014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AC6F01-1066-D14F-B36A-8B5845AA82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51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87C01-7CED-1841-A81B-8B32B86A062D}" type="datetimeFigureOut">
              <a:rPr lang="en-US" smtClean="0">
                <a:solidFill>
                  <a:prstClr val="black">
                    <a:tint val="75000"/>
                  </a:prstClr>
                </a:solidFill>
              </a:rPr>
              <a:pPr/>
              <a:t>10/23/2014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AC6F01-1066-D14F-B36A-8B5845AA82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872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E87C01-7CED-1841-A81B-8B32B86A062D}" type="datetimeFigureOut">
              <a:rPr lang="en-US" smtClean="0">
                <a:solidFill>
                  <a:prstClr val="black">
                    <a:tint val="75000"/>
                  </a:prstClr>
                </a:solidFill>
              </a:rPr>
              <a:pPr/>
              <a:t>10/23/2014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AC6F01-1066-D14F-B36A-8B5845AA82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236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E87C01-7CED-1841-A81B-8B32B86A062D}" type="datetimeFigureOut">
              <a:rPr lang="en-US" smtClean="0">
                <a:solidFill>
                  <a:prstClr val="black">
                    <a:tint val="75000"/>
                  </a:prstClr>
                </a:solidFill>
              </a:rPr>
              <a:pPr/>
              <a:t>10/23/2014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AC6F01-1066-D14F-B36A-8B5845AA82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222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E87C01-7CED-1841-A81B-8B32B86A062D}" type="datetimeFigureOut">
              <a:rPr lang="en-US" smtClean="0">
                <a:solidFill>
                  <a:prstClr val="black">
                    <a:tint val="75000"/>
                  </a:prstClr>
                </a:solidFill>
              </a:rPr>
              <a:pPr/>
              <a:t>10/23/2014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2AC6F01-1066-D14F-B36A-8B5845AA82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42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E87C01-7CED-1841-A81B-8B32B86A062D}" type="datetimeFigureOut">
              <a:rPr lang="en-US" smtClean="0">
                <a:solidFill>
                  <a:prstClr val="black">
                    <a:tint val="75000"/>
                  </a:prstClr>
                </a:solidFill>
              </a:rPr>
              <a:pPr/>
              <a:t>10/23/2014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2AC6F01-1066-D14F-B36A-8B5845AA82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105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E87C01-7CED-1841-A81B-8B32B86A062D}" type="datetimeFigureOut">
              <a:rPr lang="en-US" smtClean="0">
                <a:solidFill>
                  <a:prstClr val="black">
                    <a:tint val="75000"/>
                  </a:prstClr>
                </a:solidFill>
              </a:rPr>
              <a:pPr/>
              <a:t>10/23/2014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2AC6F01-1066-D14F-B36A-8B5845AA82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51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E87C01-7CED-1841-A81B-8B32B86A062D}" type="datetimeFigureOut">
              <a:rPr lang="en-US" smtClean="0">
                <a:solidFill>
                  <a:prstClr val="black">
                    <a:tint val="75000"/>
                  </a:prstClr>
                </a:solidFill>
              </a:rPr>
              <a:pPr/>
              <a:t>10/23/2014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AC6F01-1066-D14F-B36A-8B5845AA82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291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80F943-74AA-4BAB-AE5E-378E9CA0DD58}"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89ED0-7852-4FE5-A933-26E3A335116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E87C01-7CED-1841-A81B-8B32B86A062D}" type="datetimeFigureOut">
              <a:rPr lang="en-US" smtClean="0">
                <a:solidFill>
                  <a:prstClr val="black">
                    <a:tint val="75000"/>
                  </a:prstClr>
                </a:solidFill>
              </a:rPr>
              <a:pPr/>
              <a:t>10/23/2014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AC6F01-1066-D14F-B36A-8B5845AA82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079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87C01-7CED-1841-A81B-8B32B86A062D}" type="datetimeFigureOut">
              <a:rPr lang="en-US" smtClean="0">
                <a:solidFill>
                  <a:prstClr val="black">
                    <a:tint val="75000"/>
                  </a:prstClr>
                </a:solidFill>
              </a:rPr>
              <a:pPr/>
              <a:t>10/23/2014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AC6F01-1066-D14F-B36A-8B5845AA82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824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87C01-7CED-1841-A81B-8B32B86A062D}" type="datetimeFigureOut">
              <a:rPr lang="en-US" smtClean="0">
                <a:solidFill>
                  <a:prstClr val="black">
                    <a:tint val="75000"/>
                  </a:prstClr>
                </a:solidFill>
              </a:rPr>
              <a:pPr/>
              <a:t>10/23/2014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AC6F01-1066-D14F-B36A-8B5845AA82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5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080F943-74AA-4BAB-AE5E-378E9CA0DD58}"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89ED0-7852-4FE5-A933-26E3A335116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080F943-74AA-4BAB-AE5E-378E9CA0DD58}" type="datetimeFigureOut">
              <a:rPr lang="en-US" smtClean="0"/>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989ED0-7852-4FE5-A933-26E3A335116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080F943-74AA-4BAB-AE5E-378E9CA0DD58}" type="datetimeFigureOut">
              <a:rPr lang="en-US" smtClean="0"/>
              <a:t>10/23/2014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989ED0-7852-4FE5-A933-26E3A335116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080F943-74AA-4BAB-AE5E-378E9CA0DD58}" type="datetimeFigureOut">
              <a:rPr lang="en-US" smtClean="0"/>
              <a:t>10/23/2014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989ED0-7852-4FE5-A933-26E3A335116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80F943-74AA-4BAB-AE5E-378E9CA0DD58}" type="datetimeFigureOut">
              <a:rPr lang="en-US" smtClean="0"/>
              <a:t>10/23/2014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989ED0-7852-4FE5-A933-26E3A335116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080F943-74AA-4BAB-AE5E-378E9CA0DD58}" type="datetimeFigureOut">
              <a:rPr lang="en-US" smtClean="0"/>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989ED0-7852-4FE5-A933-26E3A335116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080F943-74AA-4BAB-AE5E-378E9CA0DD58}" type="datetimeFigureOut">
              <a:rPr lang="en-US" smtClean="0"/>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6989ED0-7852-4FE5-A933-26E3A3351166}"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080F943-74AA-4BAB-AE5E-378E9CA0DD58}" type="datetimeFigureOut">
              <a:rPr lang="en-US" smtClean="0"/>
              <a:t>10/23/2014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6989ED0-7852-4FE5-A933-26E3A3351166}"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AE87C01-7CED-1841-A81B-8B32B86A062D}" type="datetimeFigureOut">
              <a:rPr lang="en-US" smtClean="0">
                <a:solidFill>
                  <a:prstClr val="black">
                    <a:tint val="75000"/>
                  </a:prstClr>
                </a:solidFill>
              </a:rPr>
              <a:pPr defTabSz="457200"/>
              <a:t>10/23/2014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2AC6F01-1066-D14F-B36A-8B5845AA824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1275712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bruce.oswald@gmail.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7.jpe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rkased@gflrpc.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NYS GIS Association Annual Meeting</a:t>
            </a:r>
            <a:endParaRPr lang="en-US" dirty="0"/>
          </a:p>
        </p:txBody>
      </p:sp>
      <p:sp>
        <p:nvSpPr>
          <p:cNvPr id="3" name="Subtitle 2"/>
          <p:cNvSpPr>
            <a:spLocks noGrp="1"/>
          </p:cNvSpPr>
          <p:nvPr>
            <p:ph type="subTitle" idx="1"/>
          </p:nvPr>
        </p:nvSpPr>
        <p:spPr>
          <a:xfrm>
            <a:off x="533400" y="3657600"/>
            <a:ext cx="7854696" cy="1752600"/>
          </a:xfrm>
        </p:spPr>
        <p:txBody>
          <a:bodyPr/>
          <a:lstStyle/>
          <a:p>
            <a:r>
              <a:rPr lang="en-US" dirty="0" smtClean="0"/>
              <a:t>Tuesday, October 21, 2014</a:t>
            </a:r>
          </a:p>
          <a:p>
            <a:r>
              <a:rPr lang="en-US" dirty="0" smtClean="0"/>
              <a:t>4:00 – 5:30 PM</a:t>
            </a:r>
          </a:p>
          <a:p>
            <a:r>
              <a:rPr lang="en-US" dirty="0" smtClean="0"/>
              <a:t>Skaneateles, New York</a:t>
            </a:r>
            <a:endParaRPr lang="en-US" dirty="0"/>
          </a:p>
        </p:txBody>
      </p:sp>
    </p:spTree>
    <p:extLst>
      <p:ext uri="{BB962C8B-B14F-4D97-AF65-F5344CB8AC3E}">
        <p14:creationId xmlns:p14="http://schemas.microsoft.com/office/powerpoint/2010/main" val="3320467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Communications Committee</a:t>
            </a:r>
            <a:br>
              <a:rPr lang="en-US" dirty="0" smtClean="0"/>
            </a:br>
            <a:r>
              <a:rPr lang="en-US" sz="3600" i="1" dirty="0" smtClean="0"/>
              <a:t>Carol Zollweg, Chair</a:t>
            </a:r>
            <a:endParaRPr lang="en-US" sz="3600" i="1" dirty="0"/>
          </a:p>
        </p:txBody>
      </p:sp>
      <p:sp>
        <p:nvSpPr>
          <p:cNvPr id="4" name="Content Placeholder 3"/>
          <p:cNvSpPr>
            <a:spLocks noGrp="1"/>
          </p:cNvSpPr>
          <p:nvPr>
            <p:ph sz="half" idx="1"/>
          </p:nvPr>
        </p:nvSpPr>
        <p:spPr>
          <a:xfrm>
            <a:off x="457200" y="2104855"/>
            <a:ext cx="4038600" cy="4250070"/>
          </a:xfrm>
        </p:spPr>
        <p:txBody>
          <a:bodyPr/>
          <a:lstStyle/>
          <a:p>
            <a:r>
              <a:rPr lang="en-US" dirty="0"/>
              <a:t>Professional Development</a:t>
            </a:r>
          </a:p>
          <a:p>
            <a:pPr lvl="1"/>
            <a:r>
              <a:rPr lang="en-US" dirty="0"/>
              <a:t>Recorded webinars</a:t>
            </a:r>
          </a:p>
          <a:p>
            <a:r>
              <a:rPr lang="en-US" dirty="0"/>
              <a:t>Membership</a:t>
            </a:r>
          </a:p>
          <a:p>
            <a:pPr lvl="1"/>
            <a:r>
              <a:rPr lang="en-US" dirty="0"/>
              <a:t>Online database</a:t>
            </a:r>
          </a:p>
          <a:p>
            <a:endParaRPr lang="en-US" dirty="0"/>
          </a:p>
        </p:txBody>
      </p:sp>
      <p:pic>
        <p:nvPicPr>
          <p:cNvPr id="5" name="Picture 4" descr="C:\Users\Carol\AppData\Local\Temp\SNAGHTMLe100f93.PNG"/>
          <p:cNvPicPr>
            <a:picLocks noChangeAspect="1" noChangeArrowheads="1"/>
          </p:cNvPicPr>
          <p:nvPr/>
        </p:nvPicPr>
        <p:blipFill>
          <a:blip r:embed="rId2" cstate="print"/>
          <a:srcRect/>
          <a:stretch>
            <a:fillRect/>
          </a:stretch>
        </p:blipFill>
        <p:spPr bwMode="auto">
          <a:xfrm>
            <a:off x="4398437" y="2104855"/>
            <a:ext cx="4745563" cy="4772026"/>
          </a:xfrm>
          <a:prstGeom prst="rect">
            <a:avLst/>
          </a:prstGeom>
          <a:noFill/>
        </p:spPr>
      </p:pic>
    </p:spTree>
    <p:extLst>
      <p:ext uri="{BB962C8B-B14F-4D97-AF65-F5344CB8AC3E}">
        <p14:creationId xmlns:p14="http://schemas.microsoft.com/office/powerpoint/2010/main" val="990067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Communications Committee</a:t>
            </a:r>
            <a:br>
              <a:rPr lang="en-US" dirty="0" smtClean="0"/>
            </a:br>
            <a:r>
              <a:rPr lang="en-US" sz="3600" i="1" dirty="0" smtClean="0"/>
              <a:t>Carol Zollweg, Chair</a:t>
            </a:r>
            <a:endParaRPr lang="en-US" sz="3600" i="1" dirty="0"/>
          </a:p>
        </p:txBody>
      </p:sp>
      <p:sp>
        <p:nvSpPr>
          <p:cNvPr id="4" name="Content Placeholder 3"/>
          <p:cNvSpPr>
            <a:spLocks noGrp="1"/>
          </p:cNvSpPr>
          <p:nvPr>
            <p:ph sz="half" idx="1"/>
          </p:nvPr>
        </p:nvSpPr>
        <p:spPr>
          <a:xfrm>
            <a:off x="457200" y="2133600"/>
            <a:ext cx="4038600" cy="3657600"/>
          </a:xfrm>
        </p:spPr>
        <p:txBody>
          <a:bodyPr/>
          <a:lstStyle/>
          <a:p>
            <a:pPr lvl="1"/>
            <a:r>
              <a:rPr lang="en-US" dirty="0"/>
              <a:t>Email</a:t>
            </a:r>
          </a:p>
          <a:p>
            <a:pPr lvl="2"/>
            <a:r>
              <a:rPr lang="en-US" dirty="0"/>
              <a:t>New this year: </a:t>
            </a:r>
            <a:r>
              <a:rPr lang="en-US" dirty="0" err="1"/>
              <a:t>MailChimp</a:t>
            </a:r>
            <a:endParaRPr lang="en-US" dirty="0"/>
          </a:p>
          <a:p>
            <a:endParaRPr lang="en-US" dirty="0"/>
          </a:p>
        </p:txBody>
      </p:sp>
      <p:pic>
        <p:nvPicPr>
          <p:cNvPr id="7" name="Content Placeholder 6" descr="C:\Users\Carol\AppData\Local\Temp\SNAGHTMLe0ba9b0.PNG"/>
          <p:cNvPicPr>
            <a:picLocks noGrp="1" noChangeAspect="1" noChangeArrowheads="1"/>
          </p:cNvPicPr>
          <p:nvPr>
            <p:ph sz="half" idx="2"/>
          </p:nvPr>
        </p:nvPicPr>
        <p:blipFill>
          <a:blip r:embed="rId2" cstate="print"/>
          <a:srcRect/>
          <a:stretch>
            <a:fillRect/>
          </a:stretch>
        </p:blipFill>
        <p:spPr bwMode="auto">
          <a:xfrm>
            <a:off x="4648200" y="2068619"/>
            <a:ext cx="4038600" cy="4138400"/>
          </a:xfrm>
          <a:prstGeom prst="rect">
            <a:avLst/>
          </a:prstGeom>
          <a:noFill/>
        </p:spPr>
      </p:pic>
    </p:spTree>
    <p:extLst>
      <p:ext uri="{BB962C8B-B14F-4D97-AF65-F5344CB8AC3E}">
        <p14:creationId xmlns:p14="http://schemas.microsoft.com/office/powerpoint/2010/main" val="1023432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Communications Committee</a:t>
            </a:r>
            <a:br>
              <a:rPr lang="en-US" dirty="0" smtClean="0"/>
            </a:br>
            <a:r>
              <a:rPr lang="en-US" sz="3600" i="1" dirty="0" smtClean="0"/>
              <a:t>Carol Zollweg, Chair</a:t>
            </a:r>
            <a:endParaRPr lang="en-US" sz="3600" i="1" dirty="0"/>
          </a:p>
        </p:txBody>
      </p:sp>
      <p:sp>
        <p:nvSpPr>
          <p:cNvPr id="8" name="Content Placeholder 2"/>
          <p:cNvSpPr>
            <a:spLocks noGrp="1"/>
          </p:cNvSpPr>
          <p:nvPr/>
        </p:nvSpPr>
        <p:spPr>
          <a:xfrm>
            <a:off x="533400" y="5943600"/>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nysgeo@gmail.com</a:t>
            </a:r>
            <a:endParaRPr lang="en-US" dirty="0"/>
          </a:p>
        </p:txBody>
      </p:sp>
      <p:pic>
        <p:nvPicPr>
          <p:cNvPr id="9" name="Content Placeholder 4" descr="HilaryGrad.jpg"/>
          <p:cNvPicPr>
            <a:picLocks noChangeAspect="1"/>
          </p:cNvPicPr>
          <p:nvPr/>
        </p:nvPicPr>
        <p:blipFill>
          <a:blip r:embed="rId2" cstate="print"/>
          <a:stretch>
            <a:fillRect/>
          </a:stretch>
        </p:blipFill>
        <p:spPr>
          <a:xfrm>
            <a:off x="3284091" y="2129535"/>
            <a:ext cx="1152089" cy="1219200"/>
          </a:xfrm>
          <a:prstGeom prst="rect">
            <a:avLst/>
          </a:prstGeom>
        </p:spPr>
      </p:pic>
      <p:pic>
        <p:nvPicPr>
          <p:cNvPr id="10" name="Picture 9" descr="cattyann.jpg"/>
          <p:cNvPicPr>
            <a:picLocks noChangeAspect="1"/>
          </p:cNvPicPr>
          <p:nvPr/>
        </p:nvPicPr>
        <p:blipFill>
          <a:blip r:embed="rId3" cstate="print"/>
          <a:stretch>
            <a:fillRect/>
          </a:stretch>
        </p:blipFill>
        <p:spPr>
          <a:xfrm>
            <a:off x="3553783" y="3953817"/>
            <a:ext cx="1371600" cy="1432560"/>
          </a:xfrm>
          <a:prstGeom prst="rect">
            <a:avLst/>
          </a:prstGeom>
        </p:spPr>
      </p:pic>
      <p:pic>
        <p:nvPicPr>
          <p:cNvPr id="11" name="Picture 10" descr="SheriNorton75.jpg"/>
          <p:cNvPicPr>
            <a:picLocks noChangeAspect="1"/>
          </p:cNvPicPr>
          <p:nvPr/>
        </p:nvPicPr>
        <p:blipFill>
          <a:blip r:embed="rId4" cstate="print"/>
          <a:stretch>
            <a:fillRect/>
          </a:stretch>
        </p:blipFill>
        <p:spPr>
          <a:xfrm>
            <a:off x="6401778" y="2129535"/>
            <a:ext cx="1066800" cy="1223265"/>
          </a:xfrm>
          <a:prstGeom prst="rect">
            <a:avLst/>
          </a:prstGeom>
        </p:spPr>
      </p:pic>
      <p:pic>
        <p:nvPicPr>
          <p:cNvPr id="12" name="Picture 11" descr="jakeNeedle.jpg"/>
          <p:cNvPicPr>
            <a:picLocks noChangeAspect="1"/>
          </p:cNvPicPr>
          <p:nvPr/>
        </p:nvPicPr>
        <p:blipFill>
          <a:blip r:embed="rId5" cstate="print"/>
          <a:stretch>
            <a:fillRect/>
          </a:stretch>
        </p:blipFill>
        <p:spPr>
          <a:xfrm>
            <a:off x="4801578" y="2129535"/>
            <a:ext cx="914400" cy="1219200"/>
          </a:xfrm>
          <a:prstGeom prst="rect">
            <a:avLst/>
          </a:prstGeom>
        </p:spPr>
      </p:pic>
      <p:pic>
        <p:nvPicPr>
          <p:cNvPr id="13" name="Picture 12" descr="DanielleBargovicSmall.jpg"/>
          <p:cNvPicPr>
            <a:picLocks noChangeAspect="1"/>
          </p:cNvPicPr>
          <p:nvPr/>
        </p:nvPicPr>
        <p:blipFill>
          <a:blip r:embed="rId6" cstate="print"/>
          <a:stretch>
            <a:fillRect/>
          </a:stretch>
        </p:blipFill>
        <p:spPr>
          <a:xfrm>
            <a:off x="1379092" y="2129535"/>
            <a:ext cx="1219200" cy="1219200"/>
          </a:xfrm>
          <a:prstGeom prst="rect">
            <a:avLst/>
          </a:prstGeom>
        </p:spPr>
      </p:pic>
      <p:pic>
        <p:nvPicPr>
          <p:cNvPr id="14" name="Picture 13" descr="vijaySambandhanSmall.png"/>
          <p:cNvPicPr>
            <a:picLocks noChangeAspect="1"/>
          </p:cNvPicPr>
          <p:nvPr/>
        </p:nvPicPr>
        <p:blipFill>
          <a:blip r:embed="rId7" cstate="print"/>
          <a:stretch>
            <a:fillRect/>
          </a:stretch>
        </p:blipFill>
        <p:spPr>
          <a:xfrm>
            <a:off x="5645592" y="3953817"/>
            <a:ext cx="1371600" cy="1445080"/>
          </a:xfrm>
          <a:prstGeom prst="rect">
            <a:avLst/>
          </a:prstGeom>
        </p:spPr>
      </p:pic>
      <p:sp>
        <p:nvSpPr>
          <p:cNvPr id="15" name="TextBox 9"/>
          <p:cNvSpPr txBox="1"/>
          <p:nvPr/>
        </p:nvSpPr>
        <p:spPr>
          <a:xfrm>
            <a:off x="1089728" y="3424936"/>
            <a:ext cx="179792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Danielle Bargovic</a:t>
            </a:r>
            <a:endParaRPr lang="en-US" dirty="0"/>
          </a:p>
        </p:txBody>
      </p:sp>
      <p:sp>
        <p:nvSpPr>
          <p:cNvPr id="16" name="TextBox 10"/>
          <p:cNvSpPr txBox="1"/>
          <p:nvPr/>
        </p:nvSpPr>
        <p:spPr>
          <a:xfrm>
            <a:off x="3263417" y="3424936"/>
            <a:ext cx="115768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Don Meltz</a:t>
            </a:r>
            <a:endParaRPr lang="en-US" dirty="0"/>
          </a:p>
        </p:txBody>
      </p:sp>
      <p:sp>
        <p:nvSpPr>
          <p:cNvPr id="17" name="TextBox 11"/>
          <p:cNvSpPr txBox="1"/>
          <p:nvPr/>
        </p:nvSpPr>
        <p:spPr>
          <a:xfrm>
            <a:off x="4606708" y="3424936"/>
            <a:ext cx="130414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Jake Needle</a:t>
            </a:r>
            <a:endParaRPr lang="en-US" dirty="0"/>
          </a:p>
        </p:txBody>
      </p:sp>
      <p:sp>
        <p:nvSpPr>
          <p:cNvPr id="18" name="TextBox 12"/>
          <p:cNvSpPr txBox="1"/>
          <p:nvPr/>
        </p:nvSpPr>
        <p:spPr>
          <a:xfrm>
            <a:off x="6236936" y="3424936"/>
            <a:ext cx="138307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Sheri Norton</a:t>
            </a:r>
            <a:endParaRPr lang="en-US" dirty="0"/>
          </a:p>
        </p:txBody>
      </p:sp>
      <p:sp>
        <p:nvSpPr>
          <p:cNvPr id="19" name="TextBox 13"/>
          <p:cNvSpPr txBox="1"/>
          <p:nvPr/>
        </p:nvSpPr>
        <p:spPr>
          <a:xfrm>
            <a:off x="5372379" y="5519703"/>
            <a:ext cx="191802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Vijay Sambandhan</a:t>
            </a:r>
            <a:endParaRPr lang="en-US" dirty="0"/>
          </a:p>
        </p:txBody>
      </p:sp>
      <p:sp>
        <p:nvSpPr>
          <p:cNvPr id="20" name="TextBox 14"/>
          <p:cNvSpPr txBox="1"/>
          <p:nvPr/>
        </p:nvSpPr>
        <p:spPr>
          <a:xfrm>
            <a:off x="3260404" y="5519703"/>
            <a:ext cx="195835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Cattyann Campbell</a:t>
            </a:r>
            <a:endParaRPr lang="en-US" dirty="0"/>
          </a:p>
        </p:txBody>
      </p:sp>
      <p:pic>
        <p:nvPicPr>
          <p:cNvPr id="21" name="Picture 20" descr="MichaelFitzgerald_100x114.jpg"/>
          <p:cNvPicPr>
            <a:picLocks noChangeAspect="1"/>
          </p:cNvPicPr>
          <p:nvPr/>
        </p:nvPicPr>
        <p:blipFill>
          <a:blip r:embed="rId8" cstate="print"/>
          <a:stretch>
            <a:fillRect/>
          </a:stretch>
        </p:blipFill>
        <p:spPr>
          <a:xfrm>
            <a:off x="1541383" y="3947319"/>
            <a:ext cx="1250125" cy="1425142"/>
          </a:xfrm>
          <a:prstGeom prst="rect">
            <a:avLst/>
          </a:prstGeom>
        </p:spPr>
      </p:pic>
      <p:sp>
        <p:nvSpPr>
          <p:cNvPr id="22" name="TextBox 16"/>
          <p:cNvSpPr txBox="1"/>
          <p:nvPr/>
        </p:nvSpPr>
        <p:spPr>
          <a:xfrm>
            <a:off x="1219198" y="5536822"/>
            <a:ext cx="189449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Michael Fitzgerald</a:t>
            </a:r>
            <a:endParaRPr lang="en-US" dirty="0"/>
          </a:p>
        </p:txBody>
      </p:sp>
    </p:spTree>
    <p:extLst>
      <p:ext uri="{BB962C8B-B14F-4D97-AF65-F5344CB8AC3E}">
        <p14:creationId xmlns:p14="http://schemas.microsoft.com/office/powerpoint/2010/main" val="2113121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9-16 at 9.56.58 AM.png"/>
          <p:cNvPicPr>
            <a:picLocks noChangeAspect="1"/>
          </p:cNvPicPr>
          <p:nvPr/>
        </p:nvPicPr>
        <p:blipFill rotWithShape="1">
          <a:blip r:embed="rId2">
            <a:alphaModFix amt="93000"/>
            <a:extLst>
              <a:ext uri="{BEBA8EAE-BF5A-486C-A8C5-ECC9F3942E4B}">
                <a14:imgProps xmlns:a14="http://schemas.microsoft.com/office/drawing/2010/main">
                  <a14:imgLayer r:embed="rId3">
                    <a14:imgEffect>
                      <a14:saturation sat="161000"/>
                    </a14:imgEffect>
                  </a14:imgLayer>
                </a14:imgProps>
              </a:ext>
              <a:ext uri="{28A0092B-C50C-407E-A947-70E740481C1C}">
                <a14:useLocalDpi xmlns:a14="http://schemas.microsoft.com/office/drawing/2010/main" val="0"/>
              </a:ext>
            </a:extLst>
          </a:blip>
          <a:srcRect r="3563"/>
          <a:stretch/>
        </p:blipFill>
        <p:spPr>
          <a:xfrm>
            <a:off x="-11610" y="0"/>
            <a:ext cx="9155610" cy="6858000"/>
          </a:xfrm>
          <a:prstGeom prst="rect">
            <a:avLst/>
          </a:prstGeom>
        </p:spPr>
      </p:pic>
      <p:sp>
        <p:nvSpPr>
          <p:cNvPr id="2" name="Title 1"/>
          <p:cNvSpPr>
            <a:spLocks noGrp="1"/>
          </p:cNvSpPr>
          <p:nvPr>
            <p:ph type="ctrTitle"/>
          </p:nvPr>
        </p:nvSpPr>
        <p:spPr>
          <a:xfrm>
            <a:off x="2573498" y="54370"/>
            <a:ext cx="6570502" cy="1470025"/>
          </a:xfrm>
        </p:spPr>
        <p:txBody>
          <a:bodyPr>
            <a:normAutofit/>
          </a:bodyPr>
          <a:lstStyle/>
          <a:p>
            <a:r>
              <a:rPr lang="en-US" sz="6000" dirty="0" smtClean="0">
                <a:solidFill>
                  <a:schemeClr val="bg1"/>
                </a:solidFill>
              </a:rPr>
              <a:t>2015 NYGeoCON!</a:t>
            </a:r>
            <a:endParaRPr lang="en-US" sz="6000" dirty="0">
              <a:solidFill>
                <a:schemeClr val="bg1"/>
              </a:solidFill>
            </a:endParaRPr>
          </a:p>
        </p:txBody>
      </p:sp>
      <p:sp>
        <p:nvSpPr>
          <p:cNvPr id="3" name="Subtitle 2"/>
          <p:cNvSpPr>
            <a:spLocks noGrp="1"/>
          </p:cNvSpPr>
          <p:nvPr>
            <p:ph type="subTitle" idx="1"/>
          </p:nvPr>
        </p:nvSpPr>
        <p:spPr>
          <a:xfrm>
            <a:off x="2662568" y="1322733"/>
            <a:ext cx="6400800" cy="1752600"/>
          </a:xfrm>
        </p:spPr>
        <p:txBody>
          <a:bodyPr/>
          <a:lstStyle/>
          <a:p>
            <a:r>
              <a:rPr lang="en-US" dirty="0" smtClean="0">
                <a:solidFill>
                  <a:srgbClr val="FFFFFF"/>
                </a:solidFill>
              </a:rPr>
              <a:t>October 28-30, 2015</a:t>
            </a:r>
          </a:p>
          <a:p>
            <a:r>
              <a:rPr lang="en-US" dirty="0" smtClean="0">
                <a:solidFill>
                  <a:srgbClr val="FFFFFF"/>
                </a:solidFill>
              </a:rPr>
              <a:t>Albany Hilton</a:t>
            </a:r>
            <a:endParaRPr lang="en-US" dirty="0">
              <a:solidFill>
                <a:srgbClr val="FFFFFF"/>
              </a:solidFill>
            </a:endParaRPr>
          </a:p>
        </p:txBody>
      </p:sp>
      <p:sp>
        <p:nvSpPr>
          <p:cNvPr id="4" name="Rectangle 3"/>
          <p:cNvSpPr/>
          <p:nvPr/>
        </p:nvSpPr>
        <p:spPr>
          <a:xfrm>
            <a:off x="146127" y="5898353"/>
            <a:ext cx="6744705" cy="769441"/>
          </a:xfrm>
          <a:prstGeom prst="rect">
            <a:avLst/>
          </a:prstGeom>
        </p:spPr>
        <p:txBody>
          <a:bodyPr wrap="none">
            <a:spAutoFit/>
          </a:bodyPr>
          <a:lstStyle/>
          <a:p>
            <a:pPr defTabSz="457200"/>
            <a:r>
              <a:rPr lang="en-US" sz="4400" dirty="0">
                <a:solidFill>
                  <a:prstClr val="white"/>
                </a:solidFill>
              </a:rPr>
              <a:t>2015 </a:t>
            </a:r>
            <a:r>
              <a:rPr lang="en-US" sz="4400" dirty="0" smtClean="0">
                <a:solidFill>
                  <a:prstClr val="white"/>
                </a:solidFill>
              </a:rPr>
              <a:t>NYGeoCON Committee</a:t>
            </a:r>
            <a:endParaRPr lang="en-US" sz="4400" dirty="0">
              <a:solidFill>
                <a:prstClr val="black"/>
              </a:solidFill>
            </a:endParaRPr>
          </a:p>
        </p:txBody>
      </p:sp>
    </p:spTree>
    <p:extLst>
      <p:ext uri="{BB962C8B-B14F-4D97-AF65-F5344CB8AC3E}">
        <p14:creationId xmlns:p14="http://schemas.microsoft.com/office/powerpoint/2010/main" val="4272082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NYGeoCon 2015 Committee</a:t>
            </a:r>
            <a:br>
              <a:rPr lang="en-US" dirty="0" smtClean="0"/>
            </a:br>
            <a:r>
              <a:rPr lang="en-US" sz="3600" i="1" dirty="0" smtClean="0"/>
              <a:t>Bruce Oswald, Chair</a:t>
            </a:r>
            <a:endParaRPr lang="en-US" sz="3600" i="1" dirty="0"/>
          </a:p>
        </p:txBody>
      </p:sp>
      <p:sp>
        <p:nvSpPr>
          <p:cNvPr id="3" name="Content Placeholder 2"/>
          <p:cNvSpPr>
            <a:spLocks noGrp="1"/>
          </p:cNvSpPr>
          <p:nvPr>
            <p:ph idx="1"/>
          </p:nvPr>
        </p:nvSpPr>
        <p:spPr/>
        <p:txBody>
          <a:bodyPr>
            <a:normAutofit fontScale="92500" lnSpcReduction="20000"/>
          </a:bodyPr>
          <a:lstStyle/>
          <a:p>
            <a:r>
              <a:rPr lang="en-US" dirty="0"/>
              <a:t>2015 </a:t>
            </a:r>
            <a:r>
              <a:rPr lang="en-US" dirty="0" err="1"/>
              <a:t>NYGeoCON</a:t>
            </a:r>
            <a:r>
              <a:rPr lang="en-US" dirty="0"/>
              <a:t> </a:t>
            </a:r>
            <a:r>
              <a:rPr lang="en-US" dirty="0" smtClean="0"/>
              <a:t>Committee</a:t>
            </a:r>
          </a:p>
          <a:p>
            <a:pPr lvl="1"/>
            <a:r>
              <a:rPr lang="en-US" dirty="0"/>
              <a:t>John Barge, Adirondack Park Agency</a:t>
            </a:r>
          </a:p>
          <a:p>
            <a:pPr lvl="1"/>
            <a:r>
              <a:rPr lang="en-US" dirty="0"/>
              <a:t>Mickey Dietrich, Tug Hill Commission</a:t>
            </a:r>
          </a:p>
          <a:p>
            <a:pPr lvl="1"/>
            <a:r>
              <a:rPr lang="en-US" dirty="0"/>
              <a:t>Christa Hay, CT Male</a:t>
            </a:r>
          </a:p>
          <a:p>
            <a:pPr lvl="1"/>
            <a:r>
              <a:rPr lang="en-US" dirty="0"/>
              <a:t>Eric Herman, Thruway Authority</a:t>
            </a:r>
          </a:p>
          <a:p>
            <a:pPr lvl="1"/>
            <a:r>
              <a:rPr lang="en-US" dirty="0"/>
              <a:t>Bill Johnson, NYS Information Technology Service</a:t>
            </a:r>
          </a:p>
          <a:p>
            <a:pPr lvl="1"/>
            <a:r>
              <a:rPr lang="en-US" dirty="0"/>
              <a:t>Susan Nixson, City of Ithaca</a:t>
            </a:r>
          </a:p>
          <a:p>
            <a:pPr lvl="1"/>
            <a:r>
              <a:rPr lang="en-US" dirty="0"/>
              <a:t>Bruce Oswald, Oswald Associates, Committee Chair</a:t>
            </a:r>
          </a:p>
          <a:p>
            <a:pPr lvl="1"/>
            <a:r>
              <a:rPr lang="en-US" dirty="0"/>
              <a:t>Lindi Quackenbush, SUNY ESF</a:t>
            </a:r>
          </a:p>
          <a:p>
            <a:pPr lvl="1"/>
            <a:r>
              <a:rPr lang="en-US" dirty="0"/>
              <a:t>Tom Sears, Steuben County</a:t>
            </a:r>
          </a:p>
          <a:p>
            <a:pPr lvl="1"/>
            <a:r>
              <a:rPr lang="en-US" dirty="0"/>
              <a:t>Cindy Sherwood, Delaney Meeting &amp; Event Mgt.</a:t>
            </a:r>
          </a:p>
          <a:p>
            <a:pPr lvl="1"/>
            <a:r>
              <a:rPr lang="en-US" dirty="0"/>
              <a:t>We could use 1 or 2 more…how about you?</a:t>
            </a:r>
          </a:p>
          <a:p>
            <a:pPr lvl="1"/>
            <a:endParaRPr lang="en-US" dirty="0"/>
          </a:p>
        </p:txBody>
      </p:sp>
    </p:spTree>
    <p:extLst>
      <p:ext uri="{BB962C8B-B14F-4D97-AF65-F5344CB8AC3E}">
        <p14:creationId xmlns:p14="http://schemas.microsoft.com/office/powerpoint/2010/main" val="2871420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NYGeoCon 2015 Committee</a:t>
            </a:r>
            <a:r>
              <a:rPr lang="en-US" dirty="0" smtClean="0"/>
              <a:t/>
            </a:r>
            <a:br>
              <a:rPr lang="en-US" dirty="0" smtClean="0"/>
            </a:br>
            <a:r>
              <a:rPr lang="en-US" sz="3600" i="1" dirty="0" smtClean="0"/>
              <a:t>Bruce Oswald, Chair</a:t>
            </a:r>
            <a:endParaRPr lang="en-US" sz="3600" i="1" dirty="0"/>
          </a:p>
        </p:txBody>
      </p:sp>
      <p:sp>
        <p:nvSpPr>
          <p:cNvPr id="3" name="Content Placeholder 2"/>
          <p:cNvSpPr>
            <a:spLocks noGrp="1"/>
          </p:cNvSpPr>
          <p:nvPr>
            <p:ph idx="1"/>
          </p:nvPr>
        </p:nvSpPr>
        <p:spPr>
          <a:xfrm>
            <a:off x="457200" y="1981200"/>
            <a:ext cx="8229600" cy="4343400"/>
          </a:xfrm>
        </p:spPr>
        <p:txBody>
          <a:bodyPr>
            <a:normAutofit lnSpcReduction="10000"/>
          </a:bodyPr>
          <a:lstStyle/>
          <a:p>
            <a:r>
              <a:rPr lang="en-US" dirty="0"/>
              <a:t>2015 </a:t>
            </a:r>
            <a:r>
              <a:rPr lang="en-US" dirty="0" err="1" smtClean="0"/>
              <a:t>NYGeoCON</a:t>
            </a:r>
            <a:endParaRPr lang="en-US" dirty="0" smtClean="0"/>
          </a:p>
          <a:p>
            <a:pPr lvl="1"/>
            <a:r>
              <a:rPr lang="en-US" dirty="0"/>
              <a:t>Dates 10/28-10/30 – SAVE THE DATES!</a:t>
            </a:r>
          </a:p>
          <a:p>
            <a:pPr lvl="1"/>
            <a:r>
              <a:rPr lang="en-US" dirty="0"/>
              <a:t>Location Albany Hilton</a:t>
            </a:r>
          </a:p>
          <a:p>
            <a:pPr lvl="1"/>
            <a:r>
              <a:rPr lang="en-US" dirty="0"/>
              <a:t>Evaluated last year’s conference &amp; feedback from attendees &amp; sponsors</a:t>
            </a:r>
          </a:p>
          <a:p>
            <a:pPr lvl="1"/>
            <a:r>
              <a:rPr lang="en-US" dirty="0"/>
              <a:t>Contracted with DMEM</a:t>
            </a:r>
          </a:p>
          <a:p>
            <a:pPr lvl="1"/>
            <a:r>
              <a:rPr lang="en-US" dirty="0"/>
              <a:t>Established a budget, planning schedule &amp; conference agenda</a:t>
            </a:r>
          </a:p>
          <a:p>
            <a:pPr lvl="1"/>
            <a:r>
              <a:rPr lang="en-US" dirty="0"/>
              <a:t>Developed sponsor packages &amp; save the date post card</a:t>
            </a:r>
          </a:p>
          <a:p>
            <a:pPr lvl="1"/>
            <a:r>
              <a:rPr lang="en-US" dirty="0"/>
              <a:t>Looking for ideas for workshops, keynotes, &amp; interesting speakers! (</a:t>
            </a:r>
            <a:r>
              <a:rPr lang="en-US" dirty="0">
                <a:hlinkClick r:id="rId2"/>
              </a:rPr>
              <a:t>bruce.oswald@gmail.com</a:t>
            </a:r>
            <a:r>
              <a:rPr lang="en-US" dirty="0"/>
              <a:t>)</a:t>
            </a:r>
          </a:p>
          <a:p>
            <a:pPr lvl="1"/>
            <a:endParaRPr lang="en-US" dirty="0"/>
          </a:p>
        </p:txBody>
      </p:sp>
    </p:spTree>
    <p:extLst>
      <p:ext uri="{BB962C8B-B14F-4D97-AF65-F5344CB8AC3E}">
        <p14:creationId xmlns:p14="http://schemas.microsoft.com/office/powerpoint/2010/main" val="4254271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Education Committee</a:t>
            </a:r>
            <a:br>
              <a:rPr lang="en-US" dirty="0" smtClean="0"/>
            </a:br>
            <a:r>
              <a:rPr lang="en-US" sz="3600" i="1" dirty="0" smtClean="0"/>
              <a:t>Andy </a:t>
            </a:r>
            <a:r>
              <a:rPr lang="en-US" sz="3600" i="1" dirty="0" err="1" smtClean="0"/>
              <a:t>Mendola</a:t>
            </a:r>
            <a:r>
              <a:rPr lang="en-US" sz="3600" i="1" dirty="0" smtClean="0"/>
              <a:t>, Chair</a:t>
            </a:r>
            <a:endParaRPr lang="en-US" sz="3600" i="1" dirty="0"/>
          </a:p>
        </p:txBody>
      </p:sp>
      <p:sp>
        <p:nvSpPr>
          <p:cNvPr id="3" name="Content Placeholder 2"/>
          <p:cNvSpPr>
            <a:spLocks noGrp="1"/>
          </p:cNvSpPr>
          <p:nvPr>
            <p:ph idx="1"/>
          </p:nvPr>
        </p:nvSpPr>
        <p:spPr>
          <a:xfrm>
            <a:off x="457200" y="1935480"/>
            <a:ext cx="8229600" cy="4617720"/>
          </a:xfrm>
        </p:spPr>
        <p:txBody>
          <a:bodyPr>
            <a:normAutofit fontScale="70000" lnSpcReduction="20000"/>
          </a:bodyPr>
          <a:lstStyle/>
          <a:p>
            <a:r>
              <a:rPr lang="en-US" sz="2800" dirty="0" smtClean="0"/>
              <a:t>Committee Members</a:t>
            </a:r>
          </a:p>
          <a:p>
            <a:pPr lvl="1"/>
            <a:r>
              <a:rPr lang="en-US" dirty="0" smtClean="0"/>
              <a:t>Andy </a:t>
            </a:r>
            <a:r>
              <a:rPr lang="en-US" dirty="0" err="1"/>
              <a:t>Mendola</a:t>
            </a:r>
            <a:r>
              <a:rPr lang="en-US" dirty="0"/>
              <a:t>, Pictometry, Chair</a:t>
            </a:r>
          </a:p>
          <a:p>
            <a:pPr lvl="1"/>
            <a:r>
              <a:rPr lang="en-US" dirty="0"/>
              <a:t>Eileen Allen, SUNY Plattsburgh</a:t>
            </a:r>
          </a:p>
          <a:p>
            <a:pPr lvl="1"/>
            <a:r>
              <a:rPr lang="en-US" dirty="0"/>
              <a:t>Alexander Chaucer, Skidmore College</a:t>
            </a:r>
          </a:p>
          <a:p>
            <a:pPr lvl="1"/>
            <a:r>
              <a:rPr lang="en-US" dirty="0"/>
              <a:t>Ann </a:t>
            </a:r>
            <a:r>
              <a:rPr lang="en-US" dirty="0" err="1"/>
              <a:t>Deakin</a:t>
            </a:r>
            <a:r>
              <a:rPr lang="en-US" dirty="0"/>
              <a:t>, SUNY Fredonia</a:t>
            </a:r>
          </a:p>
          <a:p>
            <a:pPr lvl="1"/>
            <a:r>
              <a:rPr lang="en-US" dirty="0"/>
              <a:t>Susan Hoskins, Cornell University</a:t>
            </a:r>
          </a:p>
          <a:p>
            <a:pPr lvl="1"/>
            <a:r>
              <a:rPr lang="en-US" dirty="0"/>
              <a:t>Mike Jabot, SUNY Fredonia</a:t>
            </a:r>
          </a:p>
          <a:p>
            <a:pPr lvl="1"/>
            <a:r>
              <a:rPr lang="en-US" dirty="0"/>
              <a:t>Jim </a:t>
            </a:r>
            <a:r>
              <a:rPr lang="en-US" dirty="0" err="1"/>
              <a:t>Kernan</a:t>
            </a:r>
            <a:r>
              <a:rPr lang="en-US" dirty="0"/>
              <a:t>, SUNY </a:t>
            </a:r>
            <a:r>
              <a:rPr lang="en-US" dirty="0" err="1"/>
              <a:t>Geneseo</a:t>
            </a:r>
            <a:endParaRPr lang="en-US" dirty="0"/>
          </a:p>
          <a:p>
            <a:pPr lvl="1"/>
            <a:r>
              <a:rPr lang="en-US" dirty="0"/>
              <a:t>Jonathon Little, Monroe Community College; New York Geographic Alliance</a:t>
            </a:r>
          </a:p>
          <a:p>
            <a:pPr lvl="1"/>
            <a:r>
              <a:rPr lang="en-US" dirty="0"/>
              <a:t>Lisa </a:t>
            </a:r>
            <a:r>
              <a:rPr lang="en-US" dirty="0" err="1"/>
              <a:t>Matthies-Wiza</a:t>
            </a:r>
            <a:r>
              <a:rPr lang="en-US" dirty="0"/>
              <a:t>, Erie County Environment and Planning; Erie Community College</a:t>
            </a:r>
          </a:p>
          <a:p>
            <a:pPr lvl="1"/>
            <a:r>
              <a:rPr lang="en-US" dirty="0"/>
              <a:t>Susan Nixson, City of Ithaca; Ithaca College</a:t>
            </a:r>
          </a:p>
          <a:p>
            <a:pPr lvl="1"/>
            <a:r>
              <a:rPr lang="en-US" dirty="0"/>
              <a:t>Rich Quodomine, NYS Department of Transportation</a:t>
            </a:r>
          </a:p>
          <a:p>
            <a:pPr lvl="1"/>
            <a:r>
              <a:rPr lang="en-US" dirty="0"/>
              <a:t>David Stern, Nassau Community College</a:t>
            </a:r>
          </a:p>
          <a:p>
            <a:pPr lvl="1"/>
            <a:r>
              <a:rPr lang="en-US" dirty="0"/>
              <a:t>Pete </a:t>
            </a:r>
            <a:r>
              <a:rPr lang="en-US" dirty="0" err="1"/>
              <a:t>Walsemann</a:t>
            </a:r>
            <a:r>
              <a:rPr lang="en-US" dirty="0"/>
              <a:t>, Carthage High School</a:t>
            </a:r>
          </a:p>
          <a:p>
            <a:pPr lvl="1"/>
            <a:r>
              <a:rPr lang="en-US" dirty="0"/>
              <a:t>Amy Work, Institute for the Application of Geospatial Technology</a:t>
            </a:r>
          </a:p>
          <a:p>
            <a:endParaRPr lang="en-US" dirty="0"/>
          </a:p>
        </p:txBody>
      </p:sp>
    </p:spTree>
    <p:extLst>
      <p:ext uri="{BB962C8B-B14F-4D97-AF65-F5344CB8AC3E}">
        <p14:creationId xmlns:p14="http://schemas.microsoft.com/office/powerpoint/2010/main" val="1804852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Education Committee</a:t>
            </a:r>
            <a:br>
              <a:rPr lang="en-US" dirty="0" smtClean="0"/>
            </a:br>
            <a:r>
              <a:rPr lang="en-US" sz="3600" i="1" dirty="0" smtClean="0"/>
              <a:t>Andy </a:t>
            </a:r>
            <a:r>
              <a:rPr lang="en-US" sz="3600" i="1" dirty="0" err="1" smtClean="0"/>
              <a:t>Mendola</a:t>
            </a:r>
            <a:r>
              <a:rPr lang="en-US" sz="3600" i="1" dirty="0" smtClean="0"/>
              <a:t>, Chair</a:t>
            </a:r>
            <a:endParaRPr lang="en-US" sz="3600" i="1" dirty="0"/>
          </a:p>
        </p:txBody>
      </p:sp>
      <p:sp>
        <p:nvSpPr>
          <p:cNvPr id="3" name="Content Placeholder 2"/>
          <p:cNvSpPr>
            <a:spLocks noGrp="1"/>
          </p:cNvSpPr>
          <p:nvPr>
            <p:ph idx="1"/>
          </p:nvPr>
        </p:nvSpPr>
        <p:spPr>
          <a:xfrm>
            <a:off x="457200" y="2057400"/>
            <a:ext cx="8229600" cy="3470005"/>
          </a:xfrm>
        </p:spPr>
        <p:txBody>
          <a:bodyPr>
            <a:normAutofit fontScale="77500" lnSpcReduction="20000"/>
          </a:bodyPr>
          <a:lstStyle/>
          <a:p>
            <a:r>
              <a:rPr lang="en-US" sz="2800" b="1" i="1" dirty="0">
                <a:solidFill>
                  <a:srgbClr val="002060"/>
                </a:solidFill>
              </a:rPr>
              <a:t>Education Committee </a:t>
            </a:r>
            <a:r>
              <a:rPr lang="en-US" sz="2800" b="1" i="1" dirty="0" smtClean="0">
                <a:solidFill>
                  <a:srgbClr val="002060"/>
                </a:solidFill>
              </a:rPr>
              <a:t>Efforts</a:t>
            </a:r>
          </a:p>
          <a:p>
            <a:pPr lvl="1">
              <a:lnSpc>
                <a:spcPct val="150000"/>
              </a:lnSpc>
            </a:pPr>
            <a:r>
              <a:rPr lang="en-US" sz="2200" dirty="0"/>
              <a:t>Higher Education Sustaining Membership</a:t>
            </a:r>
          </a:p>
          <a:p>
            <a:pPr lvl="1">
              <a:lnSpc>
                <a:spcPct val="150000"/>
              </a:lnSpc>
            </a:pPr>
            <a:r>
              <a:rPr lang="en-US" sz="2200" dirty="0" err="1"/>
              <a:t>GeoFest</a:t>
            </a:r>
            <a:r>
              <a:rPr lang="en-US" sz="2200" dirty="0"/>
              <a:t> Conference 2014</a:t>
            </a:r>
          </a:p>
          <a:p>
            <a:pPr lvl="1">
              <a:lnSpc>
                <a:spcPct val="150000"/>
              </a:lnSpc>
            </a:pPr>
            <a:r>
              <a:rPr lang="en-US" sz="2200" dirty="0"/>
              <a:t>NYS Esri K-12 License</a:t>
            </a:r>
          </a:p>
          <a:p>
            <a:pPr lvl="1">
              <a:lnSpc>
                <a:spcPct val="150000"/>
              </a:lnSpc>
            </a:pPr>
            <a:r>
              <a:rPr lang="en-US" sz="2200" dirty="0"/>
              <a:t>Strengthening Community College Programs</a:t>
            </a:r>
          </a:p>
          <a:p>
            <a:pPr lvl="2">
              <a:lnSpc>
                <a:spcPct val="150000"/>
              </a:lnSpc>
            </a:pPr>
            <a:r>
              <a:rPr lang="en-US" sz="1700" dirty="0" err="1"/>
              <a:t>Geotech</a:t>
            </a:r>
            <a:r>
              <a:rPr lang="en-US" sz="1700" dirty="0"/>
              <a:t> Center webinar</a:t>
            </a:r>
          </a:p>
          <a:p>
            <a:pPr lvl="1">
              <a:lnSpc>
                <a:spcPct val="150000"/>
              </a:lnSpc>
            </a:pPr>
            <a:r>
              <a:rPr lang="en-US" sz="2200" dirty="0" err="1"/>
              <a:t>GeoMentoring</a:t>
            </a:r>
            <a:endParaRPr lang="en-US" sz="2200" dirty="0"/>
          </a:p>
          <a:p>
            <a:pPr lvl="2">
              <a:lnSpc>
                <a:spcPct val="150000"/>
              </a:lnSpc>
            </a:pPr>
            <a:r>
              <a:rPr lang="en-US" sz="1700" dirty="0"/>
              <a:t>Supporting GIS Day November 19</a:t>
            </a:r>
            <a:r>
              <a:rPr lang="en-US" sz="1700" baseline="30000" dirty="0"/>
              <a:t>th</a:t>
            </a:r>
            <a:r>
              <a:rPr lang="en-US" sz="1700" dirty="0"/>
              <a:t>, 2014</a:t>
            </a:r>
          </a:p>
          <a:p>
            <a:pPr lvl="1">
              <a:lnSpc>
                <a:spcPct val="150000"/>
              </a:lnSpc>
            </a:pPr>
            <a:r>
              <a:rPr lang="en-US" sz="2200" dirty="0"/>
              <a:t>Pictometry Online Webinar for educators</a:t>
            </a:r>
            <a:endParaRPr lang="en-US" sz="1800" dirty="0"/>
          </a:p>
          <a:p>
            <a:pPr lvl="1"/>
            <a:endParaRPr lang="en-US" dirty="0"/>
          </a:p>
        </p:txBody>
      </p:sp>
      <p:pic>
        <p:nvPicPr>
          <p:cNvPr id="4" name="Picture 3" descr="ESRI K-12"/>
          <p:cNvPicPr>
            <a:picLocks noChangeAspect="1" noChangeArrowheads="1"/>
          </p:cNvPicPr>
          <p:nvPr/>
        </p:nvPicPr>
        <p:blipFill>
          <a:blip r:embed="rId2" cstate="print"/>
          <a:srcRect/>
          <a:stretch>
            <a:fillRect/>
          </a:stretch>
        </p:blipFill>
        <p:spPr bwMode="auto">
          <a:xfrm>
            <a:off x="6805930" y="3154346"/>
            <a:ext cx="1866900" cy="2743201"/>
          </a:xfrm>
          <a:prstGeom prst="rect">
            <a:avLst/>
          </a:prstGeom>
          <a:noFill/>
        </p:spPr>
      </p:pic>
      <p:pic>
        <p:nvPicPr>
          <p:cNvPr id="5" name="Picture 4" descr="GeoTECH | Empowering Colleges: Expanding The Geospatial Workforce"/>
          <p:cNvPicPr>
            <a:picLocks noChangeAspect="1" noChangeArrowheads="1"/>
          </p:cNvPicPr>
          <p:nvPr/>
        </p:nvPicPr>
        <p:blipFill>
          <a:blip r:embed="rId3" cstate="print"/>
          <a:srcRect r="60342"/>
          <a:stretch>
            <a:fillRect/>
          </a:stretch>
        </p:blipFill>
        <p:spPr bwMode="auto">
          <a:xfrm>
            <a:off x="6608496" y="2209800"/>
            <a:ext cx="2209800" cy="647700"/>
          </a:xfrm>
          <a:prstGeom prst="rect">
            <a:avLst/>
          </a:prstGeom>
          <a:noFill/>
        </p:spPr>
      </p:pic>
      <p:pic>
        <p:nvPicPr>
          <p:cNvPr id="6" name="Picture 5" descr="MP900422593_Pencil_HDR.jpg"/>
          <p:cNvPicPr/>
          <p:nvPr/>
        </p:nvPicPr>
        <p:blipFill>
          <a:blip r:embed="rId4" cstate="print">
            <a:duotone>
              <a:schemeClr val="accent1">
                <a:shade val="45000"/>
                <a:satMod val="135000"/>
              </a:schemeClr>
              <a:prstClr val="white"/>
            </a:duotone>
          </a:blip>
          <a:stretch>
            <a:fillRect/>
          </a:stretch>
        </p:blipFill>
        <p:spPr>
          <a:xfrm>
            <a:off x="6629400" y="523561"/>
            <a:ext cx="2219960" cy="1477010"/>
          </a:xfrm>
          <a:prstGeom prst="ellipse">
            <a:avLst/>
          </a:prstGeom>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4666" y="5527405"/>
            <a:ext cx="1083056" cy="1188720"/>
          </a:xfrm>
          <a:prstGeom prst="rect">
            <a:avLst/>
          </a:prstGeom>
          <a:noFill/>
          <a:ln w="9525">
            <a:solidFill>
              <a:schemeClr val="accent3">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7" descr="http://edcommunity.esri.com/educational-roles/~/media/Images/EdCommunity/T3G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700" y="5459864"/>
            <a:ext cx="1119182" cy="118872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902356" y="5453767"/>
            <a:ext cx="1295400" cy="1295400"/>
            <a:chOff x="2667000" y="4648200"/>
            <a:chExt cx="1295400" cy="1295400"/>
          </a:xfrm>
        </p:grpSpPr>
        <p:pic>
          <p:nvPicPr>
            <p:cNvPr id="1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2393" y="4706767"/>
              <a:ext cx="1076325"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67000" y="4648200"/>
              <a:ext cx="421601"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noChangeArrowheads="1"/>
            </p:cNvPicPr>
            <p:nvPr/>
          </p:nvPicPr>
          <p:blipFill rotWithShape="1">
            <a:blip r:embed="rId9">
              <a:extLst>
                <a:ext uri="{28A0092B-C50C-407E-A947-70E740481C1C}">
                  <a14:useLocalDpi xmlns:a14="http://schemas.microsoft.com/office/drawing/2010/main" val="0"/>
                </a:ext>
              </a:extLst>
            </a:blip>
            <a:srcRect l="5514" t="22383" r="5514" b="23225"/>
            <a:stretch/>
          </p:blipFill>
          <p:spPr bwMode="auto">
            <a:xfrm>
              <a:off x="2895600" y="5577840"/>
              <a:ext cx="897432"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http://www.tetonwyo.org/ext/ex4h/4h_clover.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11881" y="4648200"/>
              <a:ext cx="350519"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67747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Education Committee</a:t>
            </a:r>
            <a:br>
              <a:rPr lang="en-US" dirty="0" smtClean="0"/>
            </a:br>
            <a:r>
              <a:rPr lang="en-US" sz="3600" i="1" dirty="0" smtClean="0"/>
              <a:t>Andy </a:t>
            </a:r>
            <a:r>
              <a:rPr lang="en-US" sz="3600" i="1" dirty="0" err="1" smtClean="0"/>
              <a:t>Mendola</a:t>
            </a:r>
            <a:r>
              <a:rPr lang="en-US" sz="3600" i="1" dirty="0" smtClean="0"/>
              <a:t>, Chair</a:t>
            </a:r>
            <a:endParaRPr lang="en-US" sz="3600" i="1" dirty="0"/>
          </a:p>
        </p:txBody>
      </p:sp>
      <p:sp>
        <p:nvSpPr>
          <p:cNvPr id="3" name="Content Placeholder 2"/>
          <p:cNvSpPr>
            <a:spLocks noGrp="1"/>
          </p:cNvSpPr>
          <p:nvPr>
            <p:ph idx="1"/>
          </p:nvPr>
        </p:nvSpPr>
        <p:spPr/>
        <p:txBody>
          <a:bodyPr/>
          <a:lstStyle/>
          <a:p>
            <a:r>
              <a:rPr lang="en-US" sz="2800" b="1" i="1" dirty="0">
                <a:solidFill>
                  <a:srgbClr val="002060"/>
                </a:solidFill>
              </a:rPr>
              <a:t>Education Committee </a:t>
            </a:r>
            <a:r>
              <a:rPr lang="en-US" sz="2800" b="1" i="1" dirty="0" smtClean="0">
                <a:solidFill>
                  <a:srgbClr val="002060"/>
                </a:solidFill>
              </a:rPr>
              <a:t>Plans</a:t>
            </a:r>
          </a:p>
          <a:p>
            <a:pPr lvl="1">
              <a:lnSpc>
                <a:spcPct val="150000"/>
              </a:lnSpc>
            </a:pPr>
            <a:r>
              <a:rPr lang="en-US" sz="2200" dirty="0"/>
              <a:t>Increase Higher Education Sustaining Membership</a:t>
            </a:r>
          </a:p>
          <a:p>
            <a:pPr lvl="1">
              <a:lnSpc>
                <a:spcPct val="150000"/>
              </a:lnSpc>
            </a:pPr>
            <a:r>
              <a:rPr lang="en-US" sz="2200" dirty="0"/>
              <a:t>Increase access to NYS Esri K-12 License</a:t>
            </a:r>
          </a:p>
          <a:p>
            <a:pPr lvl="1">
              <a:lnSpc>
                <a:spcPct val="150000"/>
              </a:lnSpc>
            </a:pPr>
            <a:r>
              <a:rPr lang="en-US" sz="2200" dirty="0"/>
              <a:t>NYGA Collaboration</a:t>
            </a:r>
          </a:p>
          <a:p>
            <a:pPr lvl="1">
              <a:lnSpc>
                <a:spcPct val="150000"/>
              </a:lnSpc>
            </a:pPr>
            <a:r>
              <a:rPr lang="en-US" sz="2200" dirty="0" err="1"/>
              <a:t>GeoTech</a:t>
            </a:r>
            <a:r>
              <a:rPr lang="en-US" sz="2200" dirty="0"/>
              <a:t> Center Collaboration</a:t>
            </a:r>
          </a:p>
          <a:p>
            <a:pPr lvl="1">
              <a:lnSpc>
                <a:spcPct val="150000"/>
              </a:lnSpc>
            </a:pPr>
            <a:r>
              <a:rPr lang="en-US" sz="2200" dirty="0"/>
              <a:t>Increase high school programs</a:t>
            </a:r>
          </a:p>
          <a:p>
            <a:pPr lvl="1">
              <a:lnSpc>
                <a:spcPct val="150000"/>
              </a:lnSpc>
            </a:pPr>
            <a:r>
              <a:rPr lang="en-US" sz="2200" dirty="0"/>
              <a:t>Pictometry Online webinar for educators</a:t>
            </a:r>
          </a:p>
          <a:p>
            <a:pPr lvl="1"/>
            <a:endParaRPr lang="en-US" dirty="0"/>
          </a:p>
        </p:txBody>
      </p:sp>
      <p:pic>
        <p:nvPicPr>
          <p:cNvPr id="4" name="Picture 3" descr="MP900422593_Pencil_HDR.jpg"/>
          <p:cNvPicPr/>
          <p:nvPr/>
        </p:nvPicPr>
        <p:blipFill>
          <a:blip r:embed="rId2" cstate="print">
            <a:duotone>
              <a:schemeClr val="accent3">
                <a:shade val="45000"/>
                <a:satMod val="135000"/>
              </a:schemeClr>
              <a:prstClr val="white"/>
            </a:duotone>
          </a:blip>
          <a:stretch>
            <a:fillRect/>
          </a:stretch>
        </p:blipFill>
        <p:spPr>
          <a:xfrm>
            <a:off x="6325967" y="990600"/>
            <a:ext cx="2219960" cy="1477010"/>
          </a:xfrm>
          <a:prstGeom prst="ellipse">
            <a:avLst/>
          </a:prstGeom>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27" y="6086475"/>
            <a:ext cx="285750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2850" y="3657600"/>
            <a:ext cx="23812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GeoTECH | Empowering Colleges: Expanding The Geospatial Workforce"/>
          <p:cNvPicPr>
            <a:picLocks noChangeAspect="1" noChangeArrowheads="1"/>
          </p:cNvPicPr>
          <p:nvPr/>
        </p:nvPicPr>
        <p:blipFill>
          <a:blip r:embed="rId5" cstate="print"/>
          <a:srcRect r="60342"/>
          <a:stretch>
            <a:fillRect/>
          </a:stretch>
        </p:blipFill>
        <p:spPr bwMode="auto">
          <a:xfrm>
            <a:off x="6336127" y="2932835"/>
            <a:ext cx="2209800" cy="647700"/>
          </a:xfrm>
          <a:prstGeom prst="rect">
            <a:avLst/>
          </a:prstGeom>
          <a:noFill/>
        </p:spPr>
      </p:pic>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4800600"/>
            <a:ext cx="15811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5927" y="6057900"/>
            <a:ext cx="36861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3327" y="4381500"/>
            <a:ext cx="1485900" cy="1386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3754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External Development Committee</a:t>
            </a:r>
            <a:br>
              <a:rPr lang="en-US" dirty="0" smtClean="0"/>
            </a:br>
            <a:r>
              <a:rPr lang="en-US" sz="3600" i="1" dirty="0" smtClean="0"/>
              <a:t>Rich Quodomine, Chair</a:t>
            </a:r>
            <a:endParaRPr lang="en-US" sz="3600" i="1" dirty="0"/>
          </a:p>
        </p:txBody>
      </p:sp>
      <p:sp>
        <p:nvSpPr>
          <p:cNvPr id="3" name="Content Placeholder 2"/>
          <p:cNvSpPr>
            <a:spLocks noGrp="1"/>
          </p:cNvSpPr>
          <p:nvPr>
            <p:ph idx="1"/>
          </p:nvPr>
        </p:nvSpPr>
        <p:spPr>
          <a:xfrm>
            <a:off x="457200" y="2057400"/>
            <a:ext cx="8229600" cy="4267200"/>
          </a:xfrm>
        </p:spPr>
        <p:txBody>
          <a:bodyPr/>
          <a:lstStyle/>
          <a:p>
            <a:r>
              <a:rPr lang="en-US" dirty="0"/>
              <a:t>Current </a:t>
            </a:r>
            <a:r>
              <a:rPr lang="en-US" dirty="0" smtClean="0"/>
              <a:t>Members</a:t>
            </a:r>
            <a:endParaRPr lang="en-US" dirty="0"/>
          </a:p>
          <a:p>
            <a:pPr lvl="1"/>
            <a:r>
              <a:rPr lang="en-US" dirty="0"/>
              <a:t>Alan Leidner, Booz, Allen, Hamilton</a:t>
            </a:r>
          </a:p>
          <a:p>
            <a:pPr lvl="1"/>
            <a:r>
              <a:rPr lang="en-US" dirty="0"/>
              <a:t>Bev Corwin, Program Director, AFCOM</a:t>
            </a:r>
          </a:p>
          <a:p>
            <a:endParaRPr lang="en-US" dirty="0" smtClean="0"/>
          </a:p>
          <a:p>
            <a:r>
              <a:rPr lang="en-US" dirty="0" smtClean="0"/>
              <a:t>Purpose</a:t>
            </a:r>
            <a:endParaRPr lang="en-US" dirty="0"/>
          </a:p>
          <a:p>
            <a:pPr lvl="1"/>
            <a:r>
              <a:rPr lang="en-US" dirty="0" smtClean="0"/>
              <a:t>To </a:t>
            </a:r>
            <a:r>
              <a:rPr lang="en-US" dirty="0"/>
              <a:t>lead and coordinate outreach to external partners for the purpose of better coordinating activities, education and training and possible sponsorships</a:t>
            </a:r>
          </a:p>
          <a:p>
            <a:endParaRPr lang="en-US" dirty="0"/>
          </a:p>
        </p:txBody>
      </p:sp>
    </p:spTree>
    <p:extLst>
      <p:ext uri="{BB962C8B-B14F-4D97-AF65-F5344CB8AC3E}">
        <p14:creationId xmlns:p14="http://schemas.microsoft.com/office/powerpoint/2010/main" val="2875876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300" dirty="0" smtClean="0"/>
              <a:t>NYS GIS Association Annual Meeting</a:t>
            </a:r>
            <a:endParaRPr lang="en-US" sz="4300" dirty="0"/>
          </a:p>
        </p:txBody>
      </p:sp>
      <p:sp>
        <p:nvSpPr>
          <p:cNvPr id="3" name="Content Placeholder 2"/>
          <p:cNvSpPr>
            <a:spLocks noGrp="1"/>
          </p:cNvSpPr>
          <p:nvPr>
            <p:ph idx="1"/>
          </p:nvPr>
        </p:nvSpPr>
        <p:spPr/>
        <p:txBody>
          <a:bodyPr>
            <a:normAutofit fontScale="92500" lnSpcReduction="10000"/>
          </a:bodyPr>
          <a:lstStyle/>
          <a:p>
            <a:r>
              <a:rPr lang="en-US" dirty="0"/>
              <a:t>Welcome</a:t>
            </a:r>
          </a:p>
          <a:p>
            <a:r>
              <a:rPr lang="en-US" dirty="0" smtClean="0"/>
              <a:t>GAC Update</a:t>
            </a:r>
          </a:p>
          <a:p>
            <a:r>
              <a:rPr lang="en-US" dirty="0" smtClean="0"/>
              <a:t>Association Budget</a:t>
            </a:r>
          </a:p>
          <a:p>
            <a:r>
              <a:rPr lang="en-US" dirty="0" smtClean="0"/>
              <a:t>Approval of Annual Meeting Minutes from 2013</a:t>
            </a:r>
          </a:p>
          <a:p>
            <a:r>
              <a:rPr lang="en-US" dirty="0" smtClean="0"/>
              <a:t>Association </a:t>
            </a:r>
            <a:r>
              <a:rPr lang="en-US" dirty="0"/>
              <a:t>Accomplishments in 2014</a:t>
            </a:r>
          </a:p>
          <a:p>
            <a:r>
              <a:rPr lang="en-US" dirty="0" smtClean="0"/>
              <a:t>Thank </a:t>
            </a:r>
            <a:r>
              <a:rPr lang="en-US" dirty="0" err="1" smtClean="0"/>
              <a:t>Yous</a:t>
            </a:r>
            <a:endParaRPr lang="en-US" dirty="0"/>
          </a:p>
          <a:p>
            <a:r>
              <a:rPr lang="en-US" dirty="0"/>
              <a:t>Committee Reports</a:t>
            </a:r>
          </a:p>
          <a:p>
            <a:r>
              <a:rPr lang="en-US" dirty="0" smtClean="0"/>
              <a:t>Election Results </a:t>
            </a:r>
            <a:r>
              <a:rPr lang="en-US" dirty="0"/>
              <a:t>Announcement</a:t>
            </a:r>
          </a:p>
          <a:p>
            <a:r>
              <a:rPr lang="en-US" dirty="0"/>
              <a:t>Installation of New Leadership Team</a:t>
            </a:r>
          </a:p>
          <a:p>
            <a:r>
              <a:rPr lang="en-US" dirty="0"/>
              <a:t>Open Discussion About Association Strategy and Future </a:t>
            </a:r>
            <a:r>
              <a:rPr lang="en-US" dirty="0" smtClean="0"/>
              <a:t>Directions</a:t>
            </a:r>
            <a:endParaRPr lang="en-US" dirty="0"/>
          </a:p>
        </p:txBody>
      </p:sp>
    </p:spTree>
    <p:extLst>
      <p:ext uri="{BB962C8B-B14F-4D97-AF65-F5344CB8AC3E}">
        <p14:creationId xmlns:p14="http://schemas.microsoft.com/office/powerpoint/2010/main" val="40428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External Development Committee</a:t>
            </a:r>
            <a:br>
              <a:rPr lang="en-US" dirty="0" smtClean="0"/>
            </a:br>
            <a:r>
              <a:rPr lang="en-US" sz="3600" i="1" dirty="0" smtClean="0"/>
              <a:t>Rich Quodomine, Chair</a:t>
            </a:r>
            <a:endParaRPr lang="en-US" sz="3600" i="1" dirty="0"/>
          </a:p>
        </p:txBody>
      </p:sp>
      <p:sp>
        <p:nvSpPr>
          <p:cNvPr id="3" name="Content Placeholder 2"/>
          <p:cNvSpPr>
            <a:spLocks noGrp="1"/>
          </p:cNvSpPr>
          <p:nvPr>
            <p:ph idx="1"/>
          </p:nvPr>
        </p:nvSpPr>
        <p:spPr>
          <a:xfrm>
            <a:off x="457200" y="2286000"/>
            <a:ext cx="8229600" cy="4038600"/>
          </a:xfrm>
        </p:spPr>
        <p:txBody>
          <a:bodyPr>
            <a:normAutofit/>
          </a:bodyPr>
          <a:lstStyle/>
          <a:p>
            <a:r>
              <a:rPr lang="en-US" dirty="0"/>
              <a:t>Current </a:t>
            </a:r>
            <a:r>
              <a:rPr lang="en-US" dirty="0" smtClean="0"/>
              <a:t>Activities</a:t>
            </a:r>
            <a:endParaRPr lang="en-US" dirty="0"/>
          </a:p>
          <a:p>
            <a:pPr lvl="1"/>
            <a:r>
              <a:rPr lang="en-US" dirty="0" smtClean="0"/>
              <a:t>Gathering </a:t>
            </a:r>
            <a:r>
              <a:rPr lang="en-US" dirty="0"/>
              <a:t>probable new organizations to make formal relationship with</a:t>
            </a:r>
          </a:p>
          <a:p>
            <a:pPr lvl="1"/>
            <a:r>
              <a:rPr lang="en-US" dirty="0"/>
              <a:t>Grow the </a:t>
            </a:r>
            <a:r>
              <a:rPr lang="en-US" dirty="0" smtClean="0"/>
              <a:t>committee</a:t>
            </a:r>
            <a:endParaRPr lang="en-US" dirty="0"/>
          </a:p>
        </p:txBody>
      </p:sp>
    </p:spTree>
    <p:extLst>
      <p:ext uri="{BB962C8B-B14F-4D97-AF65-F5344CB8AC3E}">
        <p14:creationId xmlns:p14="http://schemas.microsoft.com/office/powerpoint/2010/main" val="2149984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Government Committee</a:t>
            </a:r>
            <a:br>
              <a:rPr lang="en-US" dirty="0" smtClean="0"/>
            </a:br>
            <a:r>
              <a:rPr lang="en-US" sz="3600" i="1" dirty="0" smtClean="0"/>
              <a:t>Julia O’Brien &amp; Mike Ross, Co-Chairs</a:t>
            </a:r>
            <a:endParaRPr lang="en-US" sz="3600" i="1" dirty="0"/>
          </a:p>
        </p:txBody>
      </p:sp>
      <p:sp>
        <p:nvSpPr>
          <p:cNvPr id="3" name="Content Placeholder 2"/>
          <p:cNvSpPr>
            <a:spLocks noGrp="1"/>
          </p:cNvSpPr>
          <p:nvPr>
            <p:ph idx="1"/>
          </p:nvPr>
        </p:nvSpPr>
        <p:spPr/>
        <p:txBody>
          <a:bodyPr/>
          <a:lstStyle/>
          <a:p>
            <a:r>
              <a:rPr lang="en-US" dirty="0" smtClean="0"/>
              <a:t>Members</a:t>
            </a:r>
          </a:p>
          <a:p>
            <a:pPr lvl="1"/>
            <a:r>
              <a:rPr lang="en-US" dirty="0" smtClean="0"/>
              <a:t>Eric </a:t>
            </a:r>
            <a:r>
              <a:rPr lang="en-US" dirty="0"/>
              <a:t>Herman (NYS Thruway)</a:t>
            </a:r>
          </a:p>
          <a:p>
            <a:pPr lvl="1"/>
            <a:r>
              <a:rPr lang="en-US" dirty="0"/>
              <a:t>Sheri Norton (Ontario County)</a:t>
            </a:r>
          </a:p>
          <a:p>
            <a:pPr lvl="1"/>
            <a:r>
              <a:rPr lang="en-US" dirty="0" err="1"/>
              <a:t>Abrom</a:t>
            </a:r>
            <a:r>
              <a:rPr lang="en-US" dirty="0"/>
              <a:t> Shepard (FEMA SRO)</a:t>
            </a:r>
          </a:p>
          <a:p>
            <a:pPr lvl="1"/>
            <a:r>
              <a:rPr lang="en-US" dirty="0"/>
              <a:t>Dennis </a:t>
            </a:r>
            <a:r>
              <a:rPr lang="en-US" dirty="0" err="1"/>
              <a:t>Wischman</a:t>
            </a:r>
            <a:r>
              <a:rPr lang="en-US" dirty="0"/>
              <a:t> (NYS DEC)</a:t>
            </a:r>
          </a:p>
          <a:p>
            <a:endParaRPr lang="en-US" dirty="0"/>
          </a:p>
        </p:txBody>
      </p:sp>
    </p:spTree>
    <p:extLst>
      <p:ext uri="{BB962C8B-B14F-4D97-AF65-F5344CB8AC3E}">
        <p14:creationId xmlns:p14="http://schemas.microsoft.com/office/powerpoint/2010/main" val="1250779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Government Committee</a:t>
            </a:r>
            <a:br>
              <a:rPr lang="en-US" dirty="0" smtClean="0"/>
            </a:br>
            <a:r>
              <a:rPr lang="en-US" sz="3600" i="1" dirty="0" smtClean="0"/>
              <a:t>Julia O’Brien &amp; Mike Ross, Co-Chairs</a:t>
            </a:r>
            <a:endParaRPr lang="en-US" sz="3600" i="1" dirty="0"/>
          </a:p>
        </p:txBody>
      </p:sp>
      <p:sp>
        <p:nvSpPr>
          <p:cNvPr id="3" name="Content Placeholder 2"/>
          <p:cNvSpPr>
            <a:spLocks noGrp="1"/>
          </p:cNvSpPr>
          <p:nvPr>
            <p:ph idx="1"/>
          </p:nvPr>
        </p:nvSpPr>
        <p:spPr/>
        <p:txBody>
          <a:bodyPr/>
          <a:lstStyle/>
          <a:p>
            <a:r>
              <a:rPr lang="en-US" dirty="0" smtClean="0"/>
              <a:t>Mission</a:t>
            </a:r>
          </a:p>
          <a:p>
            <a:pPr lvl="1"/>
            <a:r>
              <a:rPr lang="en-US" dirty="0"/>
              <a:t>To engage government entities on behalf of the NY State GIS Association to promote and influence GIS employment standards and education in the public sector, and to elevate GIS and GIS professionals in government service</a:t>
            </a:r>
          </a:p>
          <a:p>
            <a:endParaRPr lang="en-US" dirty="0"/>
          </a:p>
        </p:txBody>
      </p:sp>
    </p:spTree>
    <p:extLst>
      <p:ext uri="{BB962C8B-B14F-4D97-AF65-F5344CB8AC3E}">
        <p14:creationId xmlns:p14="http://schemas.microsoft.com/office/powerpoint/2010/main" val="1406906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Government Committee</a:t>
            </a:r>
            <a:br>
              <a:rPr lang="en-US" dirty="0" smtClean="0"/>
            </a:br>
            <a:r>
              <a:rPr lang="en-US" sz="3600" i="1" dirty="0" smtClean="0"/>
              <a:t>Julia O’Brien &amp; Mike Ross, Co-Chairs</a:t>
            </a:r>
            <a:endParaRPr lang="en-US" sz="3600" i="1" dirty="0"/>
          </a:p>
        </p:txBody>
      </p:sp>
      <p:sp>
        <p:nvSpPr>
          <p:cNvPr id="3" name="Content Placeholder 2"/>
          <p:cNvSpPr>
            <a:spLocks noGrp="1"/>
          </p:cNvSpPr>
          <p:nvPr>
            <p:ph idx="1"/>
          </p:nvPr>
        </p:nvSpPr>
        <p:spPr/>
        <p:txBody>
          <a:bodyPr/>
          <a:lstStyle/>
          <a:p>
            <a:r>
              <a:rPr lang="en-US" dirty="0"/>
              <a:t>Efforts in </a:t>
            </a:r>
            <a:r>
              <a:rPr lang="en-US" dirty="0" smtClean="0"/>
              <a:t>2013-2014</a:t>
            </a:r>
          </a:p>
          <a:p>
            <a:pPr lvl="1"/>
            <a:r>
              <a:rPr lang="en-US" dirty="0" smtClean="0"/>
              <a:t>Collecting </a:t>
            </a:r>
            <a:r>
              <a:rPr lang="en-US" dirty="0"/>
              <a:t>GIS titles and qualifications from state, county, local, federal, and GISCI </a:t>
            </a:r>
          </a:p>
          <a:p>
            <a:pPr lvl="1"/>
            <a:r>
              <a:rPr lang="en-US" dirty="0"/>
              <a:t>Building a matrix of titles and qualifications as a tool for comparison</a:t>
            </a:r>
          </a:p>
          <a:p>
            <a:pPr lvl="1"/>
            <a:r>
              <a:rPr lang="en-US" dirty="0"/>
              <a:t>Gathering facts on how the new State IT titles will work</a:t>
            </a:r>
          </a:p>
          <a:p>
            <a:pPr lvl="1"/>
            <a:r>
              <a:rPr lang="en-US" dirty="0"/>
              <a:t>Developing a FAQ sheet on the Civil Service exams, and how they are similar or different between State and Local governments</a:t>
            </a:r>
          </a:p>
          <a:p>
            <a:endParaRPr lang="en-US" dirty="0"/>
          </a:p>
        </p:txBody>
      </p:sp>
    </p:spTree>
    <p:extLst>
      <p:ext uri="{BB962C8B-B14F-4D97-AF65-F5344CB8AC3E}">
        <p14:creationId xmlns:p14="http://schemas.microsoft.com/office/powerpoint/2010/main" val="2112562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Legislative Committee</a:t>
            </a:r>
            <a:br>
              <a:rPr lang="en-US" dirty="0" smtClean="0"/>
            </a:br>
            <a:r>
              <a:rPr lang="en-US" sz="3600" i="1" dirty="0" smtClean="0"/>
              <a:t>Joe Jones, Chair</a:t>
            </a:r>
            <a:endParaRPr lang="en-US" sz="3600" i="1" strike="sngStrike" dirty="0">
              <a:solidFill>
                <a:srgbClr val="FF0000"/>
              </a:solidFill>
            </a:endParaRPr>
          </a:p>
        </p:txBody>
      </p:sp>
      <p:sp>
        <p:nvSpPr>
          <p:cNvPr id="3" name="Content Placeholder 2"/>
          <p:cNvSpPr>
            <a:spLocks noGrp="1"/>
          </p:cNvSpPr>
          <p:nvPr>
            <p:ph idx="1"/>
          </p:nvPr>
        </p:nvSpPr>
        <p:spPr/>
        <p:txBody>
          <a:bodyPr/>
          <a:lstStyle/>
          <a:p>
            <a:r>
              <a:rPr lang="en-US" dirty="0" smtClean="0"/>
              <a:t>Mission – To protect and promote the interests of the GIS community by reviewing proposed legislative initiatives and providing input</a:t>
            </a:r>
          </a:p>
          <a:p>
            <a:r>
              <a:rPr lang="en-US" dirty="0" smtClean="0"/>
              <a:t>History of dealing with legislation proposed by the NYS Assoc. of Professional Land Surveyors (NYSAPLS)</a:t>
            </a:r>
          </a:p>
          <a:p>
            <a:r>
              <a:rPr lang="en-US" dirty="0" smtClean="0"/>
              <a:t>Current legislation doesn’t recognize the ability of GIS professionals to make maps</a:t>
            </a:r>
          </a:p>
          <a:p>
            <a:r>
              <a:rPr lang="en-US" dirty="0" smtClean="0"/>
              <a:t>Actively communicate with legislative staff, NYSAPLS, the NYS Professional Engineers Society and NYS Dept. of Education</a:t>
            </a:r>
          </a:p>
          <a:p>
            <a:endParaRPr lang="en-US" dirty="0"/>
          </a:p>
        </p:txBody>
      </p:sp>
    </p:spTree>
    <p:extLst>
      <p:ext uri="{BB962C8B-B14F-4D97-AF65-F5344CB8AC3E}">
        <p14:creationId xmlns:p14="http://schemas.microsoft.com/office/powerpoint/2010/main" val="25302939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Legislative Committee</a:t>
            </a:r>
            <a:br>
              <a:rPr lang="en-US" dirty="0" smtClean="0"/>
            </a:br>
            <a:r>
              <a:rPr lang="en-US" sz="3600" i="1" dirty="0" smtClean="0"/>
              <a:t>Joe Jones, Chair</a:t>
            </a:r>
            <a:endParaRPr lang="en-US" sz="3600" i="1" strike="sngStrike"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2014 Legislative Session</a:t>
            </a:r>
          </a:p>
          <a:p>
            <a:pPr lvl="1"/>
            <a:r>
              <a:rPr lang="en-US" dirty="0" smtClean="0"/>
              <a:t>Re-introduced by Senator LaValle and Assemblywoman Glick (S04827 &amp; A07486) (Same as 2013 bills)</a:t>
            </a:r>
          </a:p>
          <a:p>
            <a:pPr lvl="1"/>
            <a:r>
              <a:rPr lang="en-US" dirty="0" smtClean="0"/>
              <a:t>Referred to Higher Education Committees</a:t>
            </a:r>
          </a:p>
          <a:p>
            <a:r>
              <a:rPr lang="en-US" dirty="0" smtClean="0"/>
              <a:t>2015 Legislative Committee Actions</a:t>
            </a:r>
          </a:p>
          <a:p>
            <a:pPr lvl="1"/>
            <a:r>
              <a:rPr lang="en-US" dirty="0" smtClean="0"/>
              <a:t>Hold discussions with NYSAPLS</a:t>
            </a:r>
          </a:p>
          <a:p>
            <a:pPr lvl="2"/>
            <a:r>
              <a:rPr lang="en-US" dirty="0" smtClean="0"/>
              <a:t>Identify actions they are pursuing</a:t>
            </a:r>
          </a:p>
          <a:p>
            <a:pPr lvl="2"/>
            <a:r>
              <a:rPr lang="en-US" dirty="0" smtClean="0"/>
              <a:t>Negotiate changes in bill language</a:t>
            </a:r>
          </a:p>
          <a:p>
            <a:pPr lvl="1"/>
            <a:r>
              <a:rPr lang="en-US" dirty="0" smtClean="0"/>
              <a:t>Hold discussions with NYS Dept. of Education, PE Society, &amp; the American Society of Landscape Architects as required</a:t>
            </a:r>
          </a:p>
          <a:p>
            <a:pPr lvl="1"/>
            <a:endParaRPr lang="en-US" dirty="0"/>
          </a:p>
        </p:txBody>
      </p:sp>
    </p:spTree>
    <p:extLst>
      <p:ext uri="{BB962C8B-B14F-4D97-AF65-F5344CB8AC3E}">
        <p14:creationId xmlns:p14="http://schemas.microsoft.com/office/powerpoint/2010/main" val="3196593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Membership Committee</a:t>
            </a:r>
            <a:br>
              <a:rPr lang="en-US" dirty="0" smtClean="0"/>
            </a:br>
            <a:r>
              <a:rPr lang="en-US" sz="3600" i="1" dirty="0" smtClean="0"/>
              <a:t>Razy Kased, Chair</a:t>
            </a:r>
            <a:endParaRPr lang="en-US" sz="3600" i="1" dirty="0"/>
          </a:p>
        </p:txBody>
      </p:sp>
      <p:sp>
        <p:nvSpPr>
          <p:cNvPr id="3" name="Content Placeholder 2"/>
          <p:cNvSpPr>
            <a:spLocks noGrp="1"/>
          </p:cNvSpPr>
          <p:nvPr>
            <p:ph idx="1"/>
          </p:nvPr>
        </p:nvSpPr>
        <p:spPr>
          <a:xfrm>
            <a:off x="457200" y="1935480"/>
            <a:ext cx="8229600" cy="4693920"/>
          </a:xfrm>
        </p:spPr>
        <p:txBody>
          <a:bodyPr>
            <a:normAutofit/>
          </a:bodyPr>
          <a:lstStyle/>
          <a:p>
            <a:r>
              <a:rPr lang="en-US" sz="1800" dirty="0" smtClean="0"/>
              <a:t>650+!</a:t>
            </a:r>
            <a:endParaRPr lang="en-US" sz="1800" dirty="0"/>
          </a:p>
          <a:p>
            <a:r>
              <a:rPr lang="en-US" sz="1800" dirty="0"/>
              <a:t>Membership Outreach/Renewal Efforts</a:t>
            </a:r>
          </a:p>
          <a:p>
            <a:r>
              <a:rPr lang="en-US" sz="1800" dirty="0"/>
              <a:t>Membership Feedback</a:t>
            </a:r>
          </a:p>
          <a:p>
            <a:r>
              <a:rPr lang="en-US" sz="1800" dirty="0"/>
              <a:t>Membership Future Training Survey</a:t>
            </a:r>
          </a:p>
          <a:p>
            <a:pPr lvl="2"/>
            <a:r>
              <a:rPr lang="en-US" sz="1400" dirty="0"/>
              <a:t>Membership response rate: 30%</a:t>
            </a:r>
          </a:p>
          <a:p>
            <a:pPr lvl="2"/>
            <a:r>
              <a:rPr lang="en-US" sz="1400" dirty="0"/>
              <a:t>Members Training Session Topics: </a:t>
            </a:r>
          </a:p>
          <a:p>
            <a:pPr lvl="3"/>
            <a:r>
              <a:rPr lang="en-US" sz="1200" dirty="0"/>
              <a:t>Desktop/Web GIS</a:t>
            </a:r>
          </a:p>
          <a:p>
            <a:pPr lvl="3"/>
            <a:r>
              <a:rPr lang="en-US" sz="1200" dirty="0"/>
              <a:t>Python/Programming/Mobile App Development</a:t>
            </a:r>
          </a:p>
          <a:p>
            <a:pPr lvl="3"/>
            <a:r>
              <a:rPr lang="en-US" sz="1200" dirty="0"/>
              <a:t>GPS/Field Data Collection</a:t>
            </a:r>
          </a:p>
          <a:p>
            <a:pPr lvl="3"/>
            <a:r>
              <a:rPr lang="en-US" sz="1200" dirty="0"/>
              <a:t>Non-technical topics related to Geospatial Field</a:t>
            </a:r>
          </a:p>
          <a:p>
            <a:r>
              <a:rPr lang="en-US" sz="1800" dirty="0"/>
              <a:t>Membership Professional Affiliation Groups Survey</a:t>
            </a:r>
          </a:p>
          <a:p>
            <a:pPr lvl="2"/>
            <a:r>
              <a:rPr lang="en-US" sz="1400" dirty="0"/>
              <a:t>Membership response rate: 25%</a:t>
            </a:r>
          </a:p>
          <a:p>
            <a:pPr lvl="2"/>
            <a:r>
              <a:rPr lang="en-US" sz="1400" dirty="0"/>
              <a:t>Membership Company/Organization Type</a:t>
            </a:r>
          </a:p>
          <a:p>
            <a:pPr lvl="3"/>
            <a:r>
              <a:rPr lang="en-US" sz="1200" dirty="0" smtClean="0"/>
              <a:t>State/Local </a:t>
            </a:r>
            <a:r>
              <a:rPr lang="en-US" sz="1200" dirty="0"/>
              <a:t>Government: 48%; Private Firm: 29%</a:t>
            </a:r>
          </a:p>
          <a:p>
            <a:pPr lvl="3"/>
            <a:r>
              <a:rPr lang="en-US" sz="1200" dirty="0"/>
              <a:t>Field in which GIS is utilized: Transportation;  Marketing/Business; Emergency Management</a:t>
            </a:r>
          </a:p>
          <a:p>
            <a:r>
              <a:rPr lang="en-US" sz="1800" dirty="0"/>
              <a:t>Looking Forward to 2015; Thank You, Board; Committee; Members</a:t>
            </a:r>
          </a:p>
          <a:p>
            <a:r>
              <a:rPr lang="en-US" sz="1800" dirty="0"/>
              <a:t>Contact: </a:t>
            </a:r>
            <a:r>
              <a:rPr lang="en-US" sz="1800" dirty="0">
                <a:hlinkClick r:id="rId3"/>
              </a:rPr>
              <a:t>rkased@gflrpc.org</a:t>
            </a:r>
            <a:r>
              <a:rPr lang="en-US" sz="1800" dirty="0"/>
              <a:t> or call 585-454-0190 x20</a:t>
            </a:r>
          </a:p>
          <a:p>
            <a:endParaRPr lang="en-US" dirty="0"/>
          </a:p>
        </p:txBody>
      </p:sp>
    </p:spTree>
    <p:extLst>
      <p:ext uri="{BB962C8B-B14F-4D97-AF65-F5344CB8AC3E}">
        <p14:creationId xmlns:p14="http://schemas.microsoft.com/office/powerpoint/2010/main" val="1047097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Membership Committee</a:t>
            </a:r>
            <a:br>
              <a:rPr lang="en-US" dirty="0" smtClean="0"/>
            </a:br>
            <a:r>
              <a:rPr lang="en-US" sz="3600" i="1" dirty="0" smtClean="0"/>
              <a:t>Razy Kased, Chair</a:t>
            </a:r>
            <a:endParaRPr lang="en-US" sz="3600" i="1" dirty="0"/>
          </a:p>
        </p:txBody>
      </p:sp>
      <p:sp>
        <p:nvSpPr>
          <p:cNvPr id="3" name="Content Placeholder 2"/>
          <p:cNvSpPr>
            <a:spLocks noGrp="1"/>
          </p:cNvSpPr>
          <p:nvPr>
            <p:ph idx="1"/>
          </p:nvPr>
        </p:nvSpPr>
        <p:spPr>
          <a:xfrm>
            <a:off x="457200" y="1935480"/>
            <a:ext cx="8229600" cy="4693920"/>
          </a:xfrm>
        </p:spPr>
        <p:txBody>
          <a:bodyPr>
            <a:normAutofit/>
          </a:bodyPr>
          <a:lstStyle/>
          <a:p>
            <a:r>
              <a:rPr lang="en-US" sz="1800" dirty="0"/>
              <a:t> </a:t>
            </a:r>
            <a:r>
              <a:rPr lang="en-US" sz="2800" dirty="0" smtClean="0"/>
              <a:t>Committee Members</a:t>
            </a:r>
            <a:endParaRPr lang="en-US" sz="2800" dirty="0"/>
          </a:p>
          <a:p>
            <a:pPr lvl="1"/>
            <a:r>
              <a:rPr lang="en-US" dirty="0"/>
              <a:t>Razy Kased, Genesee/Finger Lakes Regional Planning Council, </a:t>
            </a:r>
            <a:r>
              <a:rPr lang="en-US" dirty="0" smtClean="0"/>
              <a:t>Chair</a:t>
            </a:r>
          </a:p>
          <a:p>
            <a:pPr lvl="1"/>
            <a:r>
              <a:rPr lang="en-US" dirty="0" smtClean="0"/>
              <a:t>Katherine </a:t>
            </a:r>
            <a:r>
              <a:rPr lang="en-US" dirty="0"/>
              <a:t>Barnes, NYS </a:t>
            </a:r>
            <a:r>
              <a:rPr lang="en-US" dirty="0" smtClean="0"/>
              <a:t>DEC</a:t>
            </a:r>
          </a:p>
          <a:p>
            <a:pPr lvl="1"/>
            <a:r>
              <a:rPr lang="en-US" dirty="0" smtClean="0"/>
              <a:t>Christa </a:t>
            </a:r>
            <a:r>
              <a:rPr lang="en-US" dirty="0"/>
              <a:t>Hay, CT </a:t>
            </a:r>
            <a:r>
              <a:rPr lang="en-US" dirty="0" smtClean="0"/>
              <a:t>Male</a:t>
            </a:r>
          </a:p>
          <a:p>
            <a:pPr lvl="1"/>
            <a:r>
              <a:rPr lang="en-US" dirty="0" smtClean="0"/>
              <a:t>Zachary </a:t>
            </a:r>
            <a:r>
              <a:rPr lang="en-US" dirty="0"/>
              <a:t>Lehmann, Great </a:t>
            </a:r>
            <a:r>
              <a:rPr lang="en-US" dirty="0" smtClean="0"/>
              <a:t>Ecology</a:t>
            </a:r>
          </a:p>
          <a:p>
            <a:pPr lvl="1"/>
            <a:r>
              <a:rPr lang="en-US" dirty="0" smtClean="0"/>
              <a:t>Timothy </a:t>
            </a:r>
            <a:r>
              <a:rPr lang="en-US" dirty="0"/>
              <a:t>Michalowski, </a:t>
            </a:r>
            <a:r>
              <a:rPr lang="en-US" dirty="0" err="1"/>
              <a:t>Abt</a:t>
            </a:r>
            <a:r>
              <a:rPr lang="en-US" dirty="0"/>
              <a:t> SRBI, </a:t>
            </a:r>
            <a:r>
              <a:rPr lang="en-US" dirty="0" smtClean="0"/>
              <a:t>Inc.</a:t>
            </a:r>
          </a:p>
          <a:p>
            <a:pPr lvl="1"/>
            <a:r>
              <a:rPr lang="en-US" dirty="0" smtClean="0"/>
              <a:t>Sheri </a:t>
            </a:r>
            <a:r>
              <a:rPr lang="en-US" dirty="0"/>
              <a:t>Norton, Ontario </a:t>
            </a:r>
            <a:r>
              <a:rPr lang="en-US" dirty="0" smtClean="0"/>
              <a:t>County</a:t>
            </a:r>
          </a:p>
          <a:p>
            <a:pPr lvl="1"/>
            <a:r>
              <a:rPr lang="en-US" dirty="0" smtClean="0"/>
              <a:t>Carol </a:t>
            </a:r>
            <a:r>
              <a:rPr lang="en-US" dirty="0"/>
              <a:t>Zollweg, Bergmann Associates</a:t>
            </a:r>
          </a:p>
          <a:p>
            <a:endParaRPr lang="en-US" dirty="0"/>
          </a:p>
        </p:txBody>
      </p:sp>
    </p:spTree>
    <p:extLst>
      <p:ext uri="{BB962C8B-B14F-4D97-AF65-F5344CB8AC3E}">
        <p14:creationId xmlns:p14="http://schemas.microsoft.com/office/powerpoint/2010/main" val="1453474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700" dirty="0" smtClean="0"/>
              <a:t>Professional Development Committee</a:t>
            </a:r>
            <a:r>
              <a:rPr lang="en-US" dirty="0" smtClean="0"/>
              <a:t/>
            </a:r>
            <a:br>
              <a:rPr lang="en-US" dirty="0" smtClean="0"/>
            </a:br>
            <a:r>
              <a:rPr lang="en-US" sz="3600" i="1" dirty="0" smtClean="0"/>
              <a:t>Mickey Dietrich, Chair</a:t>
            </a:r>
            <a:endParaRPr lang="en-US" sz="3600" i="1" dirty="0"/>
          </a:p>
        </p:txBody>
      </p:sp>
      <p:pic>
        <p:nvPicPr>
          <p:cNvPr id="4" name="Picture 3" descr="Bruce.jpg"/>
          <p:cNvPicPr>
            <a:picLocks noChangeAspect="1"/>
          </p:cNvPicPr>
          <p:nvPr/>
        </p:nvPicPr>
        <p:blipFill>
          <a:blip r:embed="rId2" cstate="print"/>
          <a:stretch>
            <a:fillRect/>
          </a:stretch>
        </p:blipFill>
        <p:spPr>
          <a:xfrm>
            <a:off x="2133600" y="2895600"/>
            <a:ext cx="4876800" cy="3657600"/>
          </a:xfrm>
          <a:prstGeom prst="rect">
            <a:avLst/>
          </a:prstGeom>
        </p:spPr>
      </p:pic>
      <p:pic>
        <p:nvPicPr>
          <p:cNvPr id="5" name="Picture 4" descr="pres_ag.JPG"/>
          <p:cNvPicPr>
            <a:picLocks noChangeAspect="1"/>
          </p:cNvPicPr>
          <p:nvPr/>
        </p:nvPicPr>
        <p:blipFill>
          <a:blip r:embed="rId3" cstate="print"/>
          <a:stretch>
            <a:fillRect/>
          </a:stretch>
        </p:blipFill>
        <p:spPr>
          <a:xfrm>
            <a:off x="0" y="1893920"/>
            <a:ext cx="2057400" cy="1535080"/>
          </a:xfrm>
          <a:prstGeom prst="rect">
            <a:avLst/>
          </a:prstGeom>
        </p:spPr>
      </p:pic>
      <p:pic>
        <p:nvPicPr>
          <p:cNvPr id="6" name="Picture 5" descr="pres_os.JPG"/>
          <p:cNvPicPr>
            <a:picLocks noChangeAspect="1"/>
          </p:cNvPicPr>
          <p:nvPr/>
        </p:nvPicPr>
        <p:blipFill>
          <a:blip r:embed="rId4" cstate="print"/>
          <a:stretch>
            <a:fillRect/>
          </a:stretch>
        </p:blipFill>
        <p:spPr>
          <a:xfrm>
            <a:off x="0" y="3581400"/>
            <a:ext cx="2057400" cy="1543050"/>
          </a:xfrm>
          <a:prstGeom prst="rect">
            <a:avLst/>
          </a:prstGeom>
        </p:spPr>
      </p:pic>
      <p:pic>
        <p:nvPicPr>
          <p:cNvPr id="7" name="Picture 6" descr="pres_od.JPG"/>
          <p:cNvPicPr>
            <a:picLocks noChangeAspect="1"/>
          </p:cNvPicPr>
          <p:nvPr/>
        </p:nvPicPr>
        <p:blipFill>
          <a:blip r:embed="rId5" cstate="print"/>
          <a:stretch>
            <a:fillRect/>
          </a:stretch>
        </p:blipFill>
        <p:spPr>
          <a:xfrm>
            <a:off x="7086600" y="3657600"/>
            <a:ext cx="2057400" cy="1366498"/>
          </a:xfrm>
          <a:prstGeom prst="rect">
            <a:avLst/>
          </a:prstGeom>
        </p:spPr>
      </p:pic>
      <p:pic>
        <p:nvPicPr>
          <p:cNvPr id="8" name="Picture 7" descr="pres_tech.JPG"/>
          <p:cNvPicPr>
            <a:picLocks noChangeAspect="1"/>
          </p:cNvPicPr>
          <p:nvPr/>
        </p:nvPicPr>
        <p:blipFill>
          <a:blip r:embed="rId6" cstate="print"/>
          <a:stretch>
            <a:fillRect/>
          </a:stretch>
        </p:blipFill>
        <p:spPr>
          <a:xfrm>
            <a:off x="7086600" y="1905000"/>
            <a:ext cx="2057400" cy="1534965"/>
          </a:xfrm>
          <a:prstGeom prst="rect">
            <a:avLst/>
          </a:prstGeom>
        </p:spPr>
      </p:pic>
      <p:pic>
        <p:nvPicPr>
          <p:cNvPr id="9" name="Picture 8" descr="rockland.JPG"/>
          <p:cNvPicPr>
            <a:picLocks noChangeAspect="1"/>
          </p:cNvPicPr>
          <p:nvPr/>
        </p:nvPicPr>
        <p:blipFill>
          <a:blip r:embed="rId7" cstate="print"/>
          <a:stretch>
            <a:fillRect/>
          </a:stretch>
        </p:blipFill>
        <p:spPr>
          <a:xfrm>
            <a:off x="7086600" y="5319231"/>
            <a:ext cx="2057400" cy="1538769"/>
          </a:xfrm>
          <a:prstGeom prst="rect">
            <a:avLst/>
          </a:prstGeom>
        </p:spPr>
      </p:pic>
      <p:pic>
        <p:nvPicPr>
          <p:cNvPr id="10" name="Picture 9" descr="pres_par.JPG"/>
          <p:cNvPicPr>
            <a:picLocks noChangeAspect="1"/>
          </p:cNvPicPr>
          <p:nvPr/>
        </p:nvPicPr>
        <p:blipFill>
          <a:blip r:embed="rId8" cstate="print"/>
          <a:stretch>
            <a:fillRect/>
          </a:stretch>
        </p:blipFill>
        <p:spPr>
          <a:xfrm>
            <a:off x="0" y="5314950"/>
            <a:ext cx="2057400" cy="1543050"/>
          </a:xfrm>
          <a:prstGeom prst="rect">
            <a:avLst/>
          </a:prstGeom>
        </p:spPr>
      </p:pic>
      <p:sp>
        <p:nvSpPr>
          <p:cNvPr id="11" name="Rectangle 10"/>
          <p:cNvSpPr/>
          <p:nvPr/>
        </p:nvSpPr>
        <p:spPr>
          <a:xfrm>
            <a:off x="2036396" y="1896070"/>
            <a:ext cx="5126404"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Where’s Bruce?</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4782968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700" dirty="0" smtClean="0"/>
              <a:t>Professional Development Committee</a:t>
            </a:r>
            <a:r>
              <a:rPr lang="en-US" dirty="0" smtClean="0"/>
              <a:t/>
            </a:r>
            <a:br>
              <a:rPr lang="en-US" dirty="0" smtClean="0"/>
            </a:br>
            <a:r>
              <a:rPr lang="en-US" sz="3600" i="1" dirty="0" smtClean="0"/>
              <a:t>Mickey Dietrich, Chair</a:t>
            </a:r>
            <a:endParaRPr lang="en-US" sz="3600" i="1" dirty="0"/>
          </a:p>
        </p:txBody>
      </p:sp>
      <p:sp>
        <p:nvSpPr>
          <p:cNvPr id="11" name="Content Placeholder 2"/>
          <p:cNvSpPr>
            <a:spLocks noGrp="1"/>
          </p:cNvSpPr>
          <p:nvPr>
            <p:ph idx="1"/>
          </p:nvPr>
        </p:nvSpPr>
        <p:spPr>
          <a:xfrm>
            <a:off x="457200" y="1935480"/>
            <a:ext cx="8229600" cy="4617720"/>
          </a:xfrm>
        </p:spPr>
        <p:txBody>
          <a:bodyPr>
            <a:normAutofit lnSpcReduction="10000"/>
          </a:bodyPr>
          <a:lstStyle/>
          <a:p>
            <a:r>
              <a:rPr lang="en-US" sz="2800" b="1" dirty="0" smtClean="0"/>
              <a:t>Committee Members</a:t>
            </a:r>
          </a:p>
          <a:p>
            <a:pPr lvl="1">
              <a:buClr>
                <a:schemeClr val="accent3"/>
              </a:buClr>
            </a:pPr>
            <a:r>
              <a:rPr lang="en-US" dirty="0" smtClean="0"/>
              <a:t>Mickey Dietrich, NYS Tug Hill Commission, Chair</a:t>
            </a:r>
          </a:p>
          <a:p>
            <a:pPr lvl="1">
              <a:buClr>
                <a:schemeClr val="accent3"/>
              </a:buClr>
            </a:pPr>
            <a:r>
              <a:rPr lang="en-US" dirty="0" smtClean="0"/>
              <a:t>Ann </a:t>
            </a:r>
            <a:r>
              <a:rPr lang="en-US" dirty="0"/>
              <a:t>Deakin, SUNY </a:t>
            </a:r>
            <a:r>
              <a:rPr lang="en-US" dirty="0" smtClean="0"/>
              <a:t>Fredonia</a:t>
            </a:r>
          </a:p>
          <a:p>
            <a:pPr lvl="1">
              <a:buClr>
                <a:schemeClr val="accent3"/>
              </a:buClr>
            </a:pPr>
            <a:r>
              <a:rPr lang="en-US" dirty="0" smtClean="0"/>
              <a:t>Garvis DiLauro, FPM </a:t>
            </a:r>
            <a:r>
              <a:rPr lang="en-US" dirty="0" err="1" smtClean="0"/>
              <a:t>Remediations</a:t>
            </a:r>
            <a:endParaRPr lang="en-US" dirty="0" smtClean="0"/>
          </a:p>
          <a:p>
            <a:pPr lvl="1">
              <a:buClr>
                <a:schemeClr val="accent3"/>
              </a:buClr>
            </a:pPr>
            <a:r>
              <a:rPr lang="en-US" dirty="0" smtClean="0"/>
              <a:t>Christa Hay, CT Male</a:t>
            </a:r>
          </a:p>
          <a:p>
            <a:pPr lvl="1">
              <a:buClr>
                <a:schemeClr val="accent3"/>
              </a:buClr>
            </a:pPr>
            <a:r>
              <a:rPr lang="en-US" dirty="0" smtClean="0"/>
              <a:t>Alan Leidner, Booz Allen Hamilton</a:t>
            </a:r>
          </a:p>
          <a:p>
            <a:pPr lvl="1">
              <a:buClr>
                <a:schemeClr val="accent3"/>
              </a:buClr>
            </a:pPr>
            <a:r>
              <a:rPr lang="en-US" dirty="0" smtClean="0"/>
              <a:t>Dale Morris, Erie County</a:t>
            </a:r>
            <a:endParaRPr lang="en-US" dirty="0"/>
          </a:p>
          <a:p>
            <a:pPr lvl="1">
              <a:buClr>
                <a:schemeClr val="accent3"/>
              </a:buClr>
            </a:pPr>
            <a:r>
              <a:rPr lang="en-US" dirty="0" smtClean="0"/>
              <a:t>Rich Quodomine, NYS Department of Transportation</a:t>
            </a:r>
          </a:p>
          <a:p>
            <a:pPr lvl="1">
              <a:buClr>
                <a:schemeClr val="accent3"/>
              </a:buClr>
            </a:pPr>
            <a:r>
              <a:rPr lang="en-US" dirty="0" smtClean="0"/>
              <a:t>Heather Weller, Washington County</a:t>
            </a:r>
          </a:p>
          <a:p>
            <a:pPr lvl="1">
              <a:buClr>
                <a:schemeClr val="accent3"/>
              </a:buClr>
            </a:pPr>
            <a:r>
              <a:rPr lang="en-US" dirty="0" smtClean="0"/>
              <a:t>Amy </a:t>
            </a:r>
            <a:r>
              <a:rPr lang="en-US" dirty="0"/>
              <a:t>Work, Institute for the Application of Geospatial Technology</a:t>
            </a:r>
          </a:p>
          <a:p>
            <a:endParaRPr lang="en-US" dirty="0"/>
          </a:p>
        </p:txBody>
      </p:sp>
    </p:spTree>
    <p:extLst>
      <p:ext uri="{BB962C8B-B14F-4D97-AF65-F5344CB8AC3E}">
        <p14:creationId xmlns:p14="http://schemas.microsoft.com/office/powerpoint/2010/main" val="1695667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Geospatial Advisory Council (GAC) Update</a:t>
            </a:r>
            <a:endParaRPr lang="en-US" dirty="0"/>
          </a:p>
        </p:txBody>
      </p:sp>
      <p:sp>
        <p:nvSpPr>
          <p:cNvPr id="3" name="Subtitle 2"/>
          <p:cNvSpPr>
            <a:spLocks noGrp="1"/>
          </p:cNvSpPr>
          <p:nvPr>
            <p:ph type="subTitle" idx="1"/>
          </p:nvPr>
        </p:nvSpPr>
        <p:spPr>
          <a:xfrm>
            <a:off x="533400" y="3886200"/>
            <a:ext cx="7854696" cy="1094936"/>
          </a:xfrm>
        </p:spPr>
        <p:txBody>
          <a:bodyPr/>
          <a:lstStyle/>
          <a:p>
            <a:r>
              <a:rPr lang="en-US" dirty="0" smtClean="0"/>
              <a:t>Mike Ross, Council Representative</a:t>
            </a:r>
            <a:endParaRPr lang="en-US" dirty="0"/>
          </a:p>
        </p:txBody>
      </p:sp>
    </p:spTree>
    <p:extLst>
      <p:ext uri="{BB962C8B-B14F-4D97-AF65-F5344CB8AC3E}">
        <p14:creationId xmlns:p14="http://schemas.microsoft.com/office/powerpoint/2010/main" val="3618542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700" dirty="0" smtClean="0"/>
              <a:t>Professional Development Committee</a:t>
            </a:r>
            <a:r>
              <a:rPr lang="en-US" dirty="0" smtClean="0"/>
              <a:t/>
            </a:r>
            <a:br>
              <a:rPr lang="en-US" dirty="0" smtClean="0"/>
            </a:br>
            <a:r>
              <a:rPr lang="en-US" sz="3600" i="1" dirty="0" smtClean="0"/>
              <a:t>Mickey Dietrich, Chair</a:t>
            </a:r>
            <a:endParaRPr lang="en-US" sz="3600" i="1" dirty="0"/>
          </a:p>
        </p:txBody>
      </p:sp>
      <p:sp>
        <p:nvSpPr>
          <p:cNvPr id="4" name="Rectangle 3"/>
          <p:cNvSpPr/>
          <p:nvPr/>
        </p:nvSpPr>
        <p:spPr>
          <a:xfrm>
            <a:off x="1295400" y="2212062"/>
            <a:ext cx="6553200" cy="4493538"/>
          </a:xfrm>
          <a:prstGeom prst="rect">
            <a:avLst/>
          </a:prstGeom>
        </p:spPr>
        <p:txBody>
          <a:bodyPr wrap="square">
            <a:spAutoFit/>
          </a:bodyPr>
          <a:lstStyle/>
          <a:p>
            <a:pPr algn="ctr">
              <a:buClr>
                <a:srgbClr val="0BD0D9"/>
              </a:buClr>
            </a:pPr>
            <a:r>
              <a:rPr lang="en-US" b="1" dirty="0" smtClean="0">
                <a:solidFill>
                  <a:srgbClr val="04617B"/>
                </a:solidFill>
              </a:rPr>
              <a:t>“Demystifying Parliamentary Procedures”</a:t>
            </a:r>
          </a:p>
          <a:p>
            <a:pPr algn="ctr"/>
            <a:r>
              <a:rPr lang="en-US" sz="1400" i="1" dirty="0" smtClean="0">
                <a:solidFill>
                  <a:prstClr val="black"/>
                </a:solidFill>
              </a:rPr>
              <a:t>January 9</a:t>
            </a:r>
            <a:r>
              <a:rPr lang="en-US" sz="1400" i="1" baseline="30000" dirty="0" smtClean="0">
                <a:solidFill>
                  <a:prstClr val="black"/>
                </a:solidFill>
              </a:rPr>
              <a:t>th</a:t>
            </a:r>
            <a:r>
              <a:rPr lang="en-US" sz="1400" i="1" dirty="0" smtClean="0">
                <a:solidFill>
                  <a:prstClr val="black"/>
                </a:solidFill>
              </a:rPr>
              <a:t>, 2014</a:t>
            </a:r>
          </a:p>
          <a:p>
            <a:r>
              <a:rPr lang="en-US" sz="1400" b="1" dirty="0" smtClean="0">
                <a:solidFill>
                  <a:prstClr val="black"/>
                </a:solidFill>
              </a:rPr>
              <a:t>Bill Johnson</a:t>
            </a:r>
            <a:r>
              <a:rPr lang="en-US" sz="1400" dirty="0" smtClean="0">
                <a:solidFill>
                  <a:prstClr val="black"/>
                </a:solidFill>
              </a:rPr>
              <a:t>, Geographic Information Officer, NYS Office of the CTO</a:t>
            </a:r>
            <a:endParaRPr lang="en-US" sz="1400" b="1" dirty="0" smtClean="0">
              <a:solidFill>
                <a:prstClr val="black"/>
              </a:solidFill>
            </a:endParaRPr>
          </a:p>
          <a:p>
            <a:endParaRPr lang="en-US" sz="1400" dirty="0" smtClean="0">
              <a:solidFill>
                <a:prstClr val="black"/>
              </a:solidFill>
            </a:endParaRPr>
          </a:p>
          <a:p>
            <a:pPr algn="ctr">
              <a:buClr>
                <a:srgbClr val="0BD0D9"/>
              </a:buClr>
            </a:pPr>
            <a:r>
              <a:rPr lang="en-US" b="1" dirty="0" smtClean="0">
                <a:solidFill>
                  <a:srgbClr val="04617B"/>
                </a:solidFill>
              </a:rPr>
              <a:t>“Thoughts on the Direction of Technology and GIS”</a:t>
            </a:r>
          </a:p>
          <a:p>
            <a:pPr algn="ctr"/>
            <a:r>
              <a:rPr lang="en-US" sz="1400" i="1" dirty="0" smtClean="0">
                <a:solidFill>
                  <a:prstClr val="black"/>
                </a:solidFill>
              </a:rPr>
              <a:t>January 30</a:t>
            </a:r>
            <a:r>
              <a:rPr lang="en-US" sz="1400" i="1" baseline="30000" dirty="0" smtClean="0">
                <a:solidFill>
                  <a:prstClr val="black"/>
                </a:solidFill>
              </a:rPr>
              <a:t>th</a:t>
            </a:r>
            <a:r>
              <a:rPr lang="en-US" sz="1400" i="1" dirty="0" smtClean="0">
                <a:solidFill>
                  <a:prstClr val="black"/>
                </a:solidFill>
              </a:rPr>
              <a:t>, 2014</a:t>
            </a:r>
          </a:p>
          <a:p>
            <a:pPr algn="ctr"/>
            <a:r>
              <a:rPr lang="en-US" sz="1400" b="1" dirty="0" smtClean="0">
                <a:solidFill>
                  <a:prstClr val="black"/>
                </a:solidFill>
              </a:rPr>
              <a:t>Bruce Oswald</a:t>
            </a:r>
            <a:r>
              <a:rPr lang="en-US" sz="1400" dirty="0" smtClean="0">
                <a:solidFill>
                  <a:prstClr val="black"/>
                </a:solidFill>
              </a:rPr>
              <a:t>, Oswald Associates</a:t>
            </a:r>
          </a:p>
          <a:p>
            <a:pPr algn="ctr"/>
            <a:endParaRPr lang="en-US" sz="1400" dirty="0" smtClean="0">
              <a:solidFill>
                <a:prstClr val="black"/>
              </a:solidFill>
            </a:endParaRPr>
          </a:p>
          <a:p>
            <a:pPr algn="ctr"/>
            <a:r>
              <a:rPr lang="en-US" b="1" dirty="0" smtClean="0">
                <a:solidFill>
                  <a:srgbClr val="04617B"/>
                </a:solidFill>
              </a:rPr>
              <a:t>“Applying for a GIS Grant from the New York State Archives”</a:t>
            </a:r>
          </a:p>
          <a:p>
            <a:pPr algn="ctr"/>
            <a:r>
              <a:rPr lang="en-US" sz="1400" i="1" dirty="0" smtClean="0">
                <a:solidFill>
                  <a:prstClr val="black"/>
                </a:solidFill>
              </a:rPr>
              <a:t>February 19</a:t>
            </a:r>
            <a:r>
              <a:rPr lang="en-US" sz="1400" i="1" baseline="30000" dirty="0" smtClean="0">
                <a:solidFill>
                  <a:prstClr val="black"/>
                </a:solidFill>
              </a:rPr>
              <a:t>th</a:t>
            </a:r>
            <a:r>
              <a:rPr lang="en-US" sz="1400" i="1" dirty="0" smtClean="0">
                <a:solidFill>
                  <a:prstClr val="black"/>
                </a:solidFill>
              </a:rPr>
              <a:t>, 2014</a:t>
            </a:r>
          </a:p>
          <a:p>
            <a:pPr algn="ctr"/>
            <a:r>
              <a:rPr lang="en-US" sz="1400" b="1" dirty="0" smtClean="0">
                <a:solidFill>
                  <a:prstClr val="black"/>
                </a:solidFill>
              </a:rPr>
              <a:t>Geof Huth</a:t>
            </a:r>
            <a:r>
              <a:rPr lang="en-US" sz="1400" dirty="0" smtClean="0">
                <a:solidFill>
                  <a:prstClr val="black"/>
                </a:solidFill>
              </a:rPr>
              <a:t>, Director, Government Records Services, NYS Archives</a:t>
            </a:r>
          </a:p>
          <a:p>
            <a:pPr algn="ctr"/>
            <a:endParaRPr lang="en-US" sz="1400" dirty="0" smtClean="0">
              <a:solidFill>
                <a:prstClr val="black"/>
              </a:solidFill>
            </a:endParaRPr>
          </a:p>
          <a:p>
            <a:pPr algn="ctr"/>
            <a:r>
              <a:rPr lang="en-US" b="1" dirty="0" smtClean="0">
                <a:solidFill>
                  <a:srgbClr val="04617B"/>
                </a:solidFill>
              </a:rPr>
              <a:t>“Rockland County GIS”</a:t>
            </a:r>
          </a:p>
          <a:p>
            <a:pPr algn="ctr"/>
            <a:r>
              <a:rPr lang="en-US" sz="1400" i="1" dirty="0" smtClean="0">
                <a:solidFill>
                  <a:prstClr val="black"/>
                </a:solidFill>
              </a:rPr>
              <a:t>May 8</a:t>
            </a:r>
            <a:r>
              <a:rPr lang="en-US" sz="1400" i="1" baseline="30000" dirty="0" smtClean="0">
                <a:solidFill>
                  <a:prstClr val="black"/>
                </a:solidFill>
              </a:rPr>
              <a:t>th</a:t>
            </a:r>
            <a:r>
              <a:rPr lang="en-US" sz="1400" i="1" dirty="0" smtClean="0">
                <a:solidFill>
                  <a:prstClr val="black"/>
                </a:solidFill>
              </a:rPr>
              <a:t>, 2014</a:t>
            </a:r>
          </a:p>
          <a:p>
            <a:pPr algn="ctr"/>
            <a:r>
              <a:rPr lang="en-US" sz="1400" b="1" dirty="0" smtClean="0">
                <a:solidFill>
                  <a:prstClr val="black"/>
                </a:solidFill>
              </a:rPr>
              <a:t>Douglas J. Schuetz</a:t>
            </a:r>
            <a:r>
              <a:rPr lang="en-US" sz="1400" dirty="0" smtClean="0">
                <a:solidFill>
                  <a:prstClr val="black"/>
                </a:solidFill>
              </a:rPr>
              <a:t>, GIS Director, County of Rockland – Department of Planning</a:t>
            </a:r>
          </a:p>
          <a:p>
            <a:pPr algn="ctr"/>
            <a:endParaRPr lang="en-US" sz="1400" dirty="0" smtClean="0">
              <a:solidFill>
                <a:prstClr val="black"/>
              </a:solidFill>
            </a:endParaRPr>
          </a:p>
          <a:p>
            <a:pPr algn="ctr"/>
            <a:r>
              <a:rPr lang="en-US" b="1" dirty="0" smtClean="0">
                <a:solidFill>
                  <a:srgbClr val="04617B"/>
                </a:solidFill>
              </a:rPr>
              <a:t>“Utilizing GIS in Precision Agriculture”</a:t>
            </a:r>
          </a:p>
          <a:p>
            <a:pPr algn="ctr"/>
            <a:r>
              <a:rPr lang="en-US" sz="1400" i="1" dirty="0" smtClean="0">
                <a:solidFill>
                  <a:prstClr val="black"/>
                </a:solidFill>
              </a:rPr>
              <a:t>June 19</a:t>
            </a:r>
            <a:r>
              <a:rPr lang="en-US" sz="1400" i="1" baseline="30000" dirty="0" smtClean="0">
                <a:solidFill>
                  <a:prstClr val="black"/>
                </a:solidFill>
              </a:rPr>
              <a:t>th</a:t>
            </a:r>
            <a:r>
              <a:rPr lang="en-US" sz="1400" i="1" dirty="0" smtClean="0">
                <a:solidFill>
                  <a:prstClr val="black"/>
                </a:solidFill>
              </a:rPr>
              <a:t>, 2014</a:t>
            </a:r>
          </a:p>
          <a:p>
            <a:pPr algn="ctr"/>
            <a:r>
              <a:rPr lang="en-US" sz="1400" b="1" dirty="0" smtClean="0">
                <a:solidFill>
                  <a:prstClr val="black"/>
                </a:solidFill>
              </a:rPr>
              <a:t>Jill Stanford</a:t>
            </a:r>
            <a:r>
              <a:rPr lang="en-US" sz="1400" dirty="0" smtClean="0">
                <a:solidFill>
                  <a:prstClr val="black"/>
                </a:solidFill>
              </a:rPr>
              <a:t>, Spatial Data Architect, John Deere</a:t>
            </a:r>
          </a:p>
        </p:txBody>
      </p:sp>
      <p:cxnSp>
        <p:nvCxnSpPr>
          <p:cNvPr id="6" name="Straight Connector 5"/>
          <p:cNvCxnSpPr/>
          <p:nvPr/>
        </p:nvCxnSpPr>
        <p:spPr>
          <a:xfrm>
            <a:off x="0" y="21336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94063" y="1752600"/>
            <a:ext cx="1555875" cy="461665"/>
          </a:xfrm>
          <a:prstGeom prst="rect">
            <a:avLst/>
          </a:prstGeom>
          <a:noFill/>
        </p:spPr>
        <p:txBody>
          <a:bodyPr wrap="none" rtlCol="0">
            <a:spAutoFit/>
          </a:bodyPr>
          <a:lstStyle/>
          <a:p>
            <a:r>
              <a:rPr lang="en-US" sz="2400" b="1" dirty="0" smtClean="0">
                <a:solidFill>
                  <a:prstClr val="black"/>
                </a:solidFill>
              </a:rPr>
              <a:t>Webinars</a:t>
            </a:r>
            <a:endParaRPr lang="en-US" sz="2400" b="1" dirty="0">
              <a:solidFill>
                <a:prstClr val="black"/>
              </a:solidFill>
            </a:endParaRPr>
          </a:p>
        </p:txBody>
      </p:sp>
    </p:spTree>
    <p:extLst>
      <p:ext uri="{BB962C8B-B14F-4D97-AF65-F5344CB8AC3E}">
        <p14:creationId xmlns:p14="http://schemas.microsoft.com/office/powerpoint/2010/main" val="13052019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700" dirty="0" smtClean="0"/>
              <a:t>Professional Development Committee</a:t>
            </a:r>
            <a:r>
              <a:rPr lang="en-US" dirty="0" smtClean="0"/>
              <a:t/>
            </a:r>
            <a:br>
              <a:rPr lang="en-US" dirty="0" smtClean="0"/>
            </a:br>
            <a:r>
              <a:rPr lang="en-US" sz="3600" i="1" dirty="0" smtClean="0"/>
              <a:t>Mickey Dietrich, Chair</a:t>
            </a:r>
            <a:endParaRPr lang="en-US" sz="3600" i="1" dirty="0"/>
          </a:p>
        </p:txBody>
      </p:sp>
      <p:sp>
        <p:nvSpPr>
          <p:cNvPr id="4" name="Rectangle 3"/>
          <p:cNvSpPr/>
          <p:nvPr/>
        </p:nvSpPr>
        <p:spPr>
          <a:xfrm>
            <a:off x="1295400" y="2212062"/>
            <a:ext cx="6553200" cy="1723549"/>
          </a:xfrm>
          <a:prstGeom prst="rect">
            <a:avLst/>
          </a:prstGeom>
        </p:spPr>
        <p:txBody>
          <a:bodyPr wrap="square">
            <a:spAutoFit/>
          </a:bodyPr>
          <a:lstStyle/>
          <a:p>
            <a:pPr algn="ctr"/>
            <a:r>
              <a:rPr lang="en-US" b="1" dirty="0" smtClean="0">
                <a:solidFill>
                  <a:srgbClr val="04617B"/>
                </a:solidFill>
              </a:rPr>
              <a:t>“The Case for GIS Open Data”</a:t>
            </a:r>
          </a:p>
          <a:p>
            <a:pPr algn="ctr"/>
            <a:r>
              <a:rPr lang="en-US" sz="1400" i="1" dirty="0" smtClean="0">
                <a:solidFill>
                  <a:prstClr val="black"/>
                </a:solidFill>
              </a:rPr>
              <a:t>July 10</a:t>
            </a:r>
            <a:r>
              <a:rPr lang="en-US" sz="1400" i="1" baseline="30000" dirty="0" smtClean="0">
                <a:solidFill>
                  <a:prstClr val="black"/>
                </a:solidFill>
              </a:rPr>
              <a:t>th</a:t>
            </a:r>
            <a:r>
              <a:rPr lang="en-US" sz="1400" i="1" dirty="0" smtClean="0">
                <a:solidFill>
                  <a:prstClr val="black"/>
                </a:solidFill>
              </a:rPr>
              <a:t>, 2014</a:t>
            </a:r>
          </a:p>
          <a:p>
            <a:r>
              <a:rPr lang="en-US" sz="1400" b="1" dirty="0" smtClean="0">
                <a:solidFill>
                  <a:prstClr val="black"/>
                </a:solidFill>
              </a:rPr>
              <a:t>Bill Johnson</a:t>
            </a:r>
            <a:r>
              <a:rPr lang="en-US" sz="1400" dirty="0" smtClean="0">
                <a:solidFill>
                  <a:prstClr val="black"/>
                </a:solidFill>
              </a:rPr>
              <a:t>, Geographic Information Officer, NYS Office of the CTO</a:t>
            </a:r>
            <a:endParaRPr lang="en-US" sz="1400" b="1" dirty="0" smtClean="0">
              <a:solidFill>
                <a:prstClr val="black"/>
              </a:solidFill>
            </a:endParaRPr>
          </a:p>
          <a:p>
            <a:endParaRPr lang="en-US" sz="1400" dirty="0" smtClean="0">
              <a:solidFill>
                <a:prstClr val="black"/>
              </a:solidFill>
            </a:endParaRPr>
          </a:p>
          <a:p>
            <a:pPr algn="ctr"/>
            <a:r>
              <a:rPr lang="en-US" b="1" dirty="0" smtClean="0">
                <a:solidFill>
                  <a:srgbClr val="04617B"/>
                </a:solidFill>
              </a:rPr>
              <a:t>“GIS – Open Spatial Standards”</a:t>
            </a:r>
          </a:p>
          <a:p>
            <a:pPr algn="ctr"/>
            <a:r>
              <a:rPr lang="en-US" sz="1400" i="1" dirty="0" smtClean="0">
                <a:solidFill>
                  <a:prstClr val="black"/>
                </a:solidFill>
              </a:rPr>
              <a:t>August 27</a:t>
            </a:r>
            <a:r>
              <a:rPr lang="en-US" sz="1400" i="1" baseline="30000" dirty="0" smtClean="0">
                <a:solidFill>
                  <a:prstClr val="black"/>
                </a:solidFill>
              </a:rPr>
              <a:t>th</a:t>
            </a:r>
            <a:r>
              <a:rPr lang="en-US" sz="1400" i="1" dirty="0" smtClean="0">
                <a:solidFill>
                  <a:prstClr val="black"/>
                </a:solidFill>
              </a:rPr>
              <a:t>, 2014</a:t>
            </a:r>
          </a:p>
          <a:p>
            <a:r>
              <a:rPr lang="en-US" sz="1400" b="1" dirty="0" smtClean="0">
                <a:solidFill>
                  <a:prstClr val="black"/>
                </a:solidFill>
              </a:rPr>
              <a:t>Dr. Carl Reed</a:t>
            </a:r>
            <a:r>
              <a:rPr lang="en-US" sz="1400" dirty="0" smtClean="0">
                <a:solidFill>
                  <a:prstClr val="black"/>
                </a:solidFill>
              </a:rPr>
              <a:t>, Chief Technology Officer, Open Geospatial Consortium, Inc. </a:t>
            </a:r>
          </a:p>
        </p:txBody>
      </p:sp>
      <p:cxnSp>
        <p:nvCxnSpPr>
          <p:cNvPr id="6" name="Straight Connector 5"/>
          <p:cNvCxnSpPr/>
          <p:nvPr/>
        </p:nvCxnSpPr>
        <p:spPr>
          <a:xfrm>
            <a:off x="0" y="21336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46797" y="1752600"/>
            <a:ext cx="2650406" cy="461665"/>
          </a:xfrm>
          <a:prstGeom prst="rect">
            <a:avLst/>
          </a:prstGeom>
          <a:noFill/>
        </p:spPr>
        <p:txBody>
          <a:bodyPr wrap="none" rtlCol="0">
            <a:spAutoFit/>
          </a:bodyPr>
          <a:lstStyle/>
          <a:p>
            <a:r>
              <a:rPr lang="en-US" sz="2400" b="1" dirty="0" smtClean="0">
                <a:solidFill>
                  <a:prstClr val="black"/>
                </a:solidFill>
              </a:rPr>
              <a:t>Webinars (Cont.)</a:t>
            </a:r>
            <a:endParaRPr lang="en-US" sz="2400" b="1" dirty="0">
              <a:solidFill>
                <a:prstClr val="black"/>
              </a:solidFill>
            </a:endParaRPr>
          </a:p>
        </p:txBody>
      </p:sp>
      <p:cxnSp>
        <p:nvCxnSpPr>
          <p:cNvPr id="8" name="Straight Connector 7"/>
          <p:cNvCxnSpPr/>
          <p:nvPr/>
        </p:nvCxnSpPr>
        <p:spPr>
          <a:xfrm>
            <a:off x="0" y="43434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56201" y="3962400"/>
            <a:ext cx="3031599" cy="461665"/>
          </a:xfrm>
          <a:prstGeom prst="rect">
            <a:avLst/>
          </a:prstGeom>
          <a:noFill/>
        </p:spPr>
        <p:txBody>
          <a:bodyPr wrap="none" rtlCol="0">
            <a:spAutoFit/>
          </a:bodyPr>
          <a:lstStyle/>
          <a:p>
            <a:r>
              <a:rPr lang="en-US" sz="2400" b="1" dirty="0" smtClean="0">
                <a:solidFill>
                  <a:prstClr val="black"/>
                </a:solidFill>
              </a:rPr>
              <a:t>Academic Webinars</a:t>
            </a:r>
            <a:endParaRPr lang="en-US" sz="2400" b="1" dirty="0">
              <a:solidFill>
                <a:prstClr val="black"/>
              </a:solidFill>
            </a:endParaRPr>
          </a:p>
        </p:txBody>
      </p:sp>
      <p:sp>
        <p:nvSpPr>
          <p:cNvPr id="10" name="Rectangle 9"/>
          <p:cNvSpPr/>
          <p:nvPr/>
        </p:nvSpPr>
        <p:spPr>
          <a:xfrm>
            <a:off x="1295400" y="4448651"/>
            <a:ext cx="6553200" cy="1723549"/>
          </a:xfrm>
          <a:prstGeom prst="rect">
            <a:avLst/>
          </a:prstGeom>
        </p:spPr>
        <p:txBody>
          <a:bodyPr wrap="square">
            <a:spAutoFit/>
          </a:bodyPr>
          <a:lstStyle/>
          <a:p>
            <a:pPr algn="ctr"/>
            <a:r>
              <a:rPr lang="en-US" b="1" dirty="0" smtClean="0">
                <a:solidFill>
                  <a:srgbClr val="04617B"/>
                </a:solidFill>
              </a:rPr>
              <a:t>“</a:t>
            </a:r>
            <a:r>
              <a:rPr lang="en-US" b="1" dirty="0" err="1" smtClean="0">
                <a:solidFill>
                  <a:srgbClr val="04617B"/>
                </a:solidFill>
              </a:rPr>
              <a:t>Pictometry</a:t>
            </a:r>
            <a:r>
              <a:rPr lang="en-US" b="1" dirty="0" smtClean="0">
                <a:solidFill>
                  <a:srgbClr val="04617B"/>
                </a:solidFill>
              </a:rPr>
              <a:t> &amp; POL for Educators Webinar” </a:t>
            </a:r>
          </a:p>
          <a:p>
            <a:pPr algn="ctr"/>
            <a:r>
              <a:rPr lang="en-US" sz="1400" i="1" dirty="0" smtClean="0">
                <a:solidFill>
                  <a:prstClr val="black"/>
                </a:solidFill>
              </a:rPr>
              <a:t>March 11</a:t>
            </a:r>
            <a:r>
              <a:rPr lang="en-US" sz="1400" i="1" baseline="30000" dirty="0" smtClean="0">
                <a:solidFill>
                  <a:prstClr val="black"/>
                </a:solidFill>
              </a:rPr>
              <a:t>th</a:t>
            </a:r>
            <a:r>
              <a:rPr lang="en-US" sz="1400" i="1" dirty="0" smtClean="0">
                <a:solidFill>
                  <a:prstClr val="black"/>
                </a:solidFill>
              </a:rPr>
              <a:t>, 2014</a:t>
            </a:r>
          </a:p>
          <a:p>
            <a:pPr algn="ctr"/>
            <a:r>
              <a:rPr lang="en-US" sz="1400" b="1" dirty="0" smtClean="0">
                <a:solidFill>
                  <a:prstClr val="black"/>
                </a:solidFill>
              </a:rPr>
              <a:t>Andy Mendola</a:t>
            </a:r>
            <a:r>
              <a:rPr lang="en-US" sz="1400" dirty="0" smtClean="0">
                <a:solidFill>
                  <a:prstClr val="black"/>
                </a:solidFill>
              </a:rPr>
              <a:t>, Education Program Manager, </a:t>
            </a:r>
            <a:r>
              <a:rPr lang="en-US" sz="1400" dirty="0" err="1" smtClean="0">
                <a:solidFill>
                  <a:prstClr val="black"/>
                </a:solidFill>
              </a:rPr>
              <a:t>Pictometry</a:t>
            </a:r>
            <a:endParaRPr lang="en-US" sz="1400" b="1" dirty="0" smtClean="0">
              <a:solidFill>
                <a:prstClr val="black"/>
              </a:solidFill>
            </a:endParaRPr>
          </a:p>
          <a:p>
            <a:endParaRPr lang="en-US" sz="1400" dirty="0" smtClean="0">
              <a:solidFill>
                <a:prstClr val="black"/>
              </a:solidFill>
            </a:endParaRPr>
          </a:p>
          <a:p>
            <a:pPr algn="ctr"/>
            <a:r>
              <a:rPr lang="en-US" b="1" dirty="0" smtClean="0">
                <a:solidFill>
                  <a:srgbClr val="04617B"/>
                </a:solidFill>
              </a:rPr>
              <a:t>“Revitalizing Community College GIS Programs”</a:t>
            </a:r>
          </a:p>
          <a:p>
            <a:pPr algn="ctr"/>
            <a:r>
              <a:rPr lang="en-US" sz="1400" i="1" dirty="0" smtClean="0">
                <a:solidFill>
                  <a:prstClr val="black"/>
                </a:solidFill>
              </a:rPr>
              <a:t>September 11</a:t>
            </a:r>
            <a:r>
              <a:rPr lang="en-US" sz="1400" i="1" baseline="30000" dirty="0" smtClean="0">
                <a:solidFill>
                  <a:prstClr val="black"/>
                </a:solidFill>
              </a:rPr>
              <a:t>th</a:t>
            </a:r>
            <a:r>
              <a:rPr lang="en-US" sz="1400" i="1" dirty="0" smtClean="0">
                <a:solidFill>
                  <a:prstClr val="black"/>
                </a:solidFill>
              </a:rPr>
              <a:t>, 2014</a:t>
            </a:r>
          </a:p>
          <a:p>
            <a:pPr algn="ctr"/>
            <a:r>
              <a:rPr lang="en-US" sz="1400" b="1" dirty="0" smtClean="0">
                <a:solidFill>
                  <a:prstClr val="black"/>
                </a:solidFill>
              </a:rPr>
              <a:t>Vincent A. </a:t>
            </a:r>
            <a:r>
              <a:rPr lang="en-US" sz="1400" b="1" dirty="0" err="1" smtClean="0">
                <a:solidFill>
                  <a:prstClr val="black"/>
                </a:solidFill>
              </a:rPr>
              <a:t>DiNoto</a:t>
            </a:r>
            <a:r>
              <a:rPr lang="en-US" sz="1400" b="1" dirty="0" smtClean="0">
                <a:solidFill>
                  <a:prstClr val="black"/>
                </a:solidFill>
              </a:rPr>
              <a:t>, Jr.</a:t>
            </a:r>
            <a:r>
              <a:rPr lang="en-US" sz="1400" dirty="0" smtClean="0">
                <a:solidFill>
                  <a:prstClr val="black"/>
                </a:solidFill>
              </a:rPr>
              <a:t>,</a:t>
            </a:r>
            <a:r>
              <a:rPr lang="en-US" sz="1400" i="1" dirty="0" smtClean="0">
                <a:solidFill>
                  <a:prstClr val="black"/>
                </a:solidFill>
              </a:rPr>
              <a:t>  </a:t>
            </a:r>
            <a:r>
              <a:rPr lang="en-US" sz="1400" dirty="0" smtClean="0">
                <a:solidFill>
                  <a:prstClr val="black"/>
                </a:solidFill>
              </a:rPr>
              <a:t>Director, PI </a:t>
            </a:r>
            <a:r>
              <a:rPr lang="en-US" sz="1400" dirty="0" err="1" smtClean="0">
                <a:solidFill>
                  <a:prstClr val="black"/>
                </a:solidFill>
              </a:rPr>
              <a:t>GeoTech</a:t>
            </a:r>
            <a:r>
              <a:rPr lang="en-US" sz="1400" dirty="0" smtClean="0">
                <a:solidFill>
                  <a:prstClr val="black"/>
                </a:solidFill>
              </a:rPr>
              <a:t> Center</a:t>
            </a:r>
          </a:p>
        </p:txBody>
      </p:sp>
    </p:spTree>
    <p:extLst>
      <p:ext uri="{BB962C8B-B14F-4D97-AF65-F5344CB8AC3E}">
        <p14:creationId xmlns:p14="http://schemas.microsoft.com/office/powerpoint/2010/main" val="31817836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700" dirty="0" smtClean="0"/>
              <a:t>Professional Development Committee</a:t>
            </a:r>
            <a:r>
              <a:rPr lang="en-US" dirty="0" smtClean="0"/>
              <a:t/>
            </a:r>
            <a:br>
              <a:rPr lang="en-US" dirty="0" smtClean="0"/>
            </a:br>
            <a:r>
              <a:rPr lang="en-US" sz="3600" i="1" dirty="0" smtClean="0"/>
              <a:t>Mickey Dietrich, Chair</a:t>
            </a:r>
            <a:endParaRPr lang="en-US" sz="3600" i="1" dirty="0"/>
          </a:p>
        </p:txBody>
      </p:sp>
      <p:sp>
        <p:nvSpPr>
          <p:cNvPr id="4" name="Rectangle 3"/>
          <p:cNvSpPr/>
          <p:nvPr/>
        </p:nvSpPr>
        <p:spPr>
          <a:xfrm>
            <a:off x="3048" y="2212062"/>
            <a:ext cx="3959352" cy="4185761"/>
          </a:xfrm>
          <a:prstGeom prst="rect">
            <a:avLst/>
          </a:prstGeom>
        </p:spPr>
        <p:txBody>
          <a:bodyPr wrap="square">
            <a:spAutoFit/>
          </a:bodyPr>
          <a:lstStyle/>
          <a:p>
            <a:pPr algn="ctr"/>
            <a:r>
              <a:rPr lang="en-US" sz="1400" b="1" dirty="0" smtClean="0">
                <a:solidFill>
                  <a:srgbClr val="04617B"/>
                </a:solidFill>
              </a:rPr>
              <a:t>“Opening Remarks”</a:t>
            </a:r>
          </a:p>
          <a:p>
            <a:pPr algn="ctr"/>
            <a:r>
              <a:rPr lang="en-US" sz="1400" b="1" dirty="0" smtClean="0">
                <a:solidFill>
                  <a:prstClr val="black"/>
                </a:solidFill>
              </a:rPr>
              <a:t>Alan Leidner</a:t>
            </a:r>
            <a:r>
              <a:rPr lang="en-US" sz="1400" dirty="0" smtClean="0">
                <a:solidFill>
                  <a:prstClr val="black"/>
                </a:solidFill>
              </a:rPr>
              <a:t>, President of NYS GIS Association</a:t>
            </a:r>
            <a:endParaRPr lang="en-US" sz="1400" b="1" dirty="0" smtClean="0">
              <a:solidFill>
                <a:prstClr val="black"/>
              </a:solidFill>
            </a:endParaRPr>
          </a:p>
          <a:p>
            <a:pPr algn="ctr"/>
            <a:endParaRPr lang="en-US" sz="1400" dirty="0" smtClean="0">
              <a:solidFill>
                <a:prstClr val="black"/>
              </a:solidFill>
            </a:endParaRPr>
          </a:p>
          <a:p>
            <a:pPr algn="ctr"/>
            <a:r>
              <a:rPr lang="en-US" sz="1400" b="1" dirty="0" smtClean="0">
                <a:solidFill>
                  <a:srgbClr val="04617B"/>
                </a:solidFill>
              </a:rPr>
              <a:t>“State Government”</a:t>
            </a:r>
          </a:p>
          <a:p>
            <a:pPr algn="ctr"/>
            <a:r>
              <a:rPr lang="en-US" sz="1400" dirty="0" smtClean="0">
                <a:solidFill>
                  <a:prstClr val="black"/>
                </a:solidFill>
              </a:rPr>
              <a:t>State GIS Advisory Group</a:t>
            </a:r>
          </a:p>
          <a:p>
            <a:pPr algn="ctr"/>
            <a:r>
              <a:rPr lang="en-US" sz="1400" b="1" dirty="0" smtClean="0">
                <a:solidFill>
                  <a:prstClr val="black"/>
                </a:solidFill>
              </a:rPr>
              <a:t>Frank Winters</a:t>
            </a:r>
            <a:r>
              <a:rPr lang="en-US" sz="1400" dirty="0" smtClean="0">
                <a:solidFill>
                  <a:prstClr val="black"/>
                </a:solidFill>
              </a:rPr>
              <a:t>, NYS ITS GIS Program Office</a:t>
            </a:r>
          </a:p>
          <a:p>
            <a:pPr algn="ctr"/>
            <a:endParaRPr lang="en-US" sz="1400" dirty="0" smtClean="0">
              <a:solidFill>
                <a:prstClr val="black"/>
              </a:solidFill>
            </a:endParaRPr>
          </a:p>
          <a:p>
            <a:pPr algn="ctr"/>
            <a:r>
              <a:rPr lang="en-US" sz="1400" b="1" dirty="0" smtClean="0">
                <a:solidFill>
                  <a:srgbClr val="04617B"/>
                </a:solidFill>
              </a:rPr>
              <a:t>“Mobile Data Collection”</a:t>
            </a:r>
          </a:p>
          <a:p>
            <a:pPr algn="ctr"/>
            <a:r>
              <a:rPr lang="en-US" sz="1400" b="1" dirty="0" smtClean="0">
                <a:solidFill>
                  <a:prstClr val="black"/>
                </a:solidFill>
              </a:rPr>
              <a:t>Jeff Barth</a:t>
            </a:r>
            <a:r>
              <a:rPr lang="en-US" sz="1400" dirty="0" smtClean="0">
                <a:solidFill>
                  <a:prstClr val="black"/>
                </a:solidFill>
              </a:rPr>
              <a:t>, NYS DOT</a:t>
            </a:r>
          </a:p>
          <a:p>
            <a:pPr algn="ctr"/>
            <a:r>
              <a:rPr lang="en-US" sz="1400" b="1" dirty="0" smtClean="0">
                <a:solidFill>
                  <a:prstClr val="black"/>
                </a:solidFill>
              </a:rPr>
              <a:t>Mickey Dietrich</a:t>
            </a:r>
            <a:r>
              <a:rPr lang="en-US" sz="1400" dirty="0" smtClean="0">
                <a:solidFill>
                  <a:prstClr val="black"/>
                </a:solidFill>
              </a:rPr>
              <a:t>, NYS Tug Hill Commission</a:t>
            </a:r>
          </a:p>
          <a:p>
            <a:pPr algn="ctr"/>
            <a:r>
              <a:rPr lang="en-US" sz="1400" b="1" dirty="0" smtClean="0">
                <a:solidFill>
                  <a:prstClr val="black"/>
                </a:solidFill>
              </a:rPr>
              <a:t>Bryan McBride</a:t>
            </a:r>
            <a:r>
              <a:rPr lang="en-US" sz="1400" dirty="0" smtClean="0">
                <a:solidFill>
                  <a:prstClr val="black"/>
                </a:solidFill>
              </a:rPr>
              <a:t>, CHA Companies</a:t>
            </a:r>
          </a:p>
          <a:p>
            <a:pPr algn="ctr"/>
            <a:r>
              <a:rPr lang="en-US" sz="1400" b="1" dirty="0" smtClean="0">
                <a:solidFill>
                  <a:prstClr val="black"/>
                </a:solidFill>
              </a:rPr>
              <a:t>Scott Whitaker</a:t>
            </a:r>
            <a:r>
              <a:rPr lang="en-US" sz="1400" dirty="0" smtClean="0">
                <a:solidFill>
                  <a:prstClr val="black"/>
                </a:solidFill>
              </a:rPr>
              <a:t>, Jefferson County Highway</a:t>
            </a:r>
          </a:p>
          <a:p>
            <a:pPr algn="ctr"/>
            <a:endParaRPr lang="en-US" sz="1400" dirty="0" smtClean="0">
              <a:solidFill>
                <a:prstClr val="black"/>
              </a:solidFill>
            </a:endParaRPr>
          </a:p>
          <a:p>
            <a:pPr algn="ctr"/>
            <a:r>
              <a:rPr lang="en-US" sz="1400" b="1" dirty="0" smtClean="0">
                <a:solidFill>
                  <a:srgbClr val="04617B"/>
                </a:solidFill>
              </a:rPr>
              <a:t>“Environmental/Natural Resources”</a:t>
            </a:r>
          </a:p>
          <a:p>
            <a:pPr algn="ctr"/>
            <a:r>
              <a:rPr lang="en-US" sz="1400" b="1" dirty="0" smtClean="0">
                <a:solidFill>
                  <a:prstClr val="black"/>
                </a:solidFill>
              </a:rPr>
              <a:t>Dick McDonald</a:t>
            </a:r>
            <a:r>
              <a:rPr lang="en-US" sz="1400" dirty="0" smtClean="0">
                <a:solidFill>
                  <a:prstClr val="black"/>
                </a:solidFill>
              </a:rPr>
              <a:t>, NYS DEC</a:t>
            </a:r>
          </a:p>
          <a:p>
            <a:pPr algn="ctr"/>
            <a:r>
              <a:rPr lang="en-US" sz="1400" b="1" dirty="0" smtClean="0">
                <a:solidFill>
                  <a:prstClr val="black"/>
                </a:solidFill>
              </a:rPr>
              <a:t>Brent Kinal</a:t>
            </a:r>
            <a:r>
              <a:rPr lang="en-US" sz="1400" dirty="0" smtClean="0">
                <a:solidFill>
                  <a:prstClr val="black"/>
                </a:solidFill>
              </a:rPr>
              <a:t>, </a:t>
            </a:r>
            <a:r>
              <a:rPr lang="en-US" sz="1400" dirty="0" err="1" smtClean="0">
                <a:solidFill>
                  <a:prstClr val="black"/>
                </a:solidFill>
              </a:rPr>
              <a:t>iMapInvasives</a:t>
            </a:r>
            <a:endParaRPr lang="en-US" sz="1400" dirty="0" smtClean="0">
              <a:solidFill>
                <a:prstClr val="black"/>
              </a:solidFill>
            </a:endParaRPr>
          </a:p>
          <a:p>
            <a:pPr algn="ctr"/>
            <a:r>
              <a:rPr lang="en-US" sz="1400" b="1" dirty="0" smtClean="0">
                <a:solidFill>
                  <a:prstClr val="black"/>
                </a:solidFill>
              </a:rPr>
              <a:t>Elysa Smigielski</a:t>
            </a:r>
            <a:r>
              <a:rPr lang="en-US" sz="1400" dirty="0" smtClean="0">
                <a:solidFill>
                  <a:prstClr val="black"/>
                </a:solidFill>
              </a:rPr>
              <a:t>, SUNY ESF Grad Student</a:t>
            </a:r>
          </a:p>
          <a:p>
            <a:pPr algn="ctr"/>
            <a:r>
              <a:rPr lang="en-US" sz="1400" b="1" dirty="0" smtClean="0">
                <a:solidFill>
                  <a:prstClr val="black"/>
                </a:solidFill>
              </a:rPr>
              <a:t>Eric Herman</a:t>
            </a:r>
            <a:r>
              <a:rPr lang="en-US" sz="1400" dirty="0" smtClean="0">
                <a:solidFill>
                  <a:prstClr val="black"/>
                </a:solidFill>
              </a:rPr>
              <a:t>, NYS Thruway Authority</a:t>
            </a:r>
            <a:endParaRPr lang="en-US" sz="1400" dirty="0" smtClean="0">
              <a:solidFill>
                <a:srgbClr val="04617B"/>
              </a:solidFill>
            </a:endParaRPr>
          </a:p>
          <a:p>
            <a:pPr algn="ctr"/>
            <a:endParaRPr lang="en-US" sz="1400" dirty="0" smtClean="0">
              <a:solidFill>
                <a:prstClr val="black"/>
              </a:solidFill>
            </a:endParaRPr>
          </a:p>
        </p:txBody>
      </p:sp>
      <p:cxnSp>
        <p:nvCxnSpPr>
          <p:cNvPr id="6" name="Straight Connector 5"/>
          <p:cNvCxnSpPr/>
          <p:nvPr/>
        </p:nvCxnSpPr>
        <p:spPr>
          <a:xfrm>
            <a:off x="0" y="22098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59641" y="1752600"/>
            <a:ext cx="4824719" cy="461665"/>
          </a:xfrm>
          <a:prstGeom prst="rect">
            <a:avLst/>
          </a:prstGeom>
          <a:noFill/>
        </p:spPr>
        <p:txBody>
          <a:bodyPr wrap="none" rtlCol="0">
            <a:spAutoFit/>
          </a:bodyPr>
          <a:lstStyle/>
          <a:p>
            <a:r>
              <a:rPr lang="en-US" sz="2400" b="1" dirty="0" smtClean="0">
                <a:solidFill>
                  <a:prstClr val="black"/>
                </a:solidFill>
              </a:rPr>
              <a:t>Geospatial Technology Institute</a:t>
            </a:r>
            <a:endParaRPr lang="en-US" sz="2400" b="1" dirty="0">
              <a:solidFill>
                <a:prstClr val="black"/>
              </a:solidFill>
            </a:endParaRPr>
          </a:p>
        </p:txBody>
      </p:sp>
      <p:sp>
        <p:nvSpPr>
          <p:cNvPr id="11" name="Rectangle 10"/>
          <p:cNvSpPr/>
          <p:nvPr/>
        </p:nvSpPr>
        <p:spPr>
          <a:xfrm>
            <a:off x="3886200" y="2209800"/>
            <a:ext cx="5257800" cy="2031325"/>
          </a:xfrm>
          <a:prstGeom prst="rect">
            <a:avLst/>
          </a:prstGeom>
        </p:spPr>
        <p:txBody>
          <a:bodyPr wrap="square">
            <a:spAutoFit/>
          </a:bodyPr>
          <a:lstStyle/>
          <a:p>
            <a:pPr algn="ctr"/>
            <a:r>
              <a:rPr lang="en-US" sz="1400" b="1" dirty="0" smtClean="0">
                <a:solidFill>
                  <a:srgbClr val="04617B"/>
                </a:solidFill>
              </a:rPr>
              <a:t>“Agriculture”</a:t>
            </a:r>
          </a:p>
          <a:p>
            <a:pPr algn="ctr"/>
            <a:r>
              <a:rPr lang="en-US" sz="1400" b="1" dirty="0" smtClean="0">
                <a:solidFill>
                  <a:prstClr val="black"/>
                </a:solidFill>
              </a:rPr>
              <a:t>Rory Paul</a:t>
            </a:r>
            <a:r>
              <a:rPr lang="en-US" sz="1400" dirty="0" smtClean="0">
                <a:solidFill>
                  <a:prstClr val="black"/>
                </a:solidFill>
              </a:rPr>
              <a:t>, Aerial Volt Robotics</a:t>
            </a:r>
          </a:p>
          <a:p>
            <a:pPr algn="ctr"/>
            <a:r>
              <a:rPr lang="en-US" sz="1400" b="1" dirty="0" smtClean="0">
                <a:solidFill>
                  <a:prstClr val="black"/>
                </a:solidFill>
              </a:rPr>
              <a:t>Patty </a:t>
            </a:r>
            <a:r>
              <a:rPr lang="en-US" sz="1400" b="1" dirty="0" err="1" smtClean="0">
                <a:solidFill>
                  <a:prstClr val="black"/>
                </a:solidFill>
              </a:rPr>
              <a:t>Ritsow</a:t>
            </a:r>
            <a:r>
              <a:rPr lang="en-US" sz="1400" b="1" dirty="0" smtClean="0">
                <a:solidFill>
                  <a:prstClr val="black"/>
                </a:solidFill>
              </a:rPr>
              <a:t>, </a:t>
            </a:r>
            <a:r>
              <a:rPr lang="en-US" sz="1400" dirty="0" smtClean="0">
                <a:solidFill>
                  <a:prstClr val="black"/>
                </a:solidFill>
              </a:rPr>
              <a:t>Agricultural Consulting Services</a:t>
            </a:r>
          </a:p>
          <a:p>
            <a:pPr algn="ctr"/>
            <a:endParaRPr lang="en-US" sz="1400" b="1" dirty="0" smtClean="0">
              <a:solidFill>
                <a:srgbClr val="04617B"/>
              </a:solidFill>
            </a:endParaRPr>
          </a:p>
          <a:p>
            <a:pPr algn="ctr"/>
            <a:r>
              <a:rPr lang="en-US" sz="1400" b="1" dirty="0" smtClean="0">
                <a:solidFill>
                  <a:srgbClr val="04617B"/>
                </a:solidFill>
              </a:rPr>
              <a:t>“Presentations”</a:t>
            </a:r>
            <a:endParaRPr lang="en-US" sz="1400" dirty="0" smtClean="0">
              <a:solidFill>
                <a:srgbClr val="04617B"/>
              </a:solidFill>
            </a:endParaRPr>
          </a:p>
          <a:p>
            <a:pPr algn="ctr"/>
            <a:r>
              <a:rPr lang="en-US" sz="1400" b="1" dirty="0" smtClean="0">
                <a:solidFill>
                  <a:prstClr val="black"/>
                </a:solidFill>
              </a:rPr>
              <a:t>Russ Brownell</a:t>
            </a:r>
            <a:r>
              <a:rPr lang="en-US" sz="1400" dirty="0" smtClean="0">
                <a:solidFill>
                  <a:prstClr val="black"/>
                </a:solidFill>
              </a:rPr>
              <a:t>, Lewis County, “Economically Distressed Areas”</a:t>
            </a:r>
            <a:endParaRPr lang="en-US" sz="1400" b="1" dirty="0" smtClean="0">
              <a:solidFill>
                <a:prstClr val="black"/>
              </a:solidFill>
            </a:endParaRPr>
          </a:p>
          <a:p>
            <a:pPr algn="ctr"/>
            <a:r>
              <a:rPr lang="en-US" sz="1400" b="1" dirty="0" smtClean="0">
                <a:solidFill>
                  <a:prstClr val="black"/>
                </a:solidFill>
              </a:rPr>
              <a:t>Star Carter</a:t>
            </a:r>
            <a:r>
              <a:rPr lang="en-US" sz="1400" dirty="0" smtClean="0">
                <a:solidFill>
                  <a:prstClr val="black"/>
                </a:solidFill>
              </a:rPr>
              <a:t>, DANC, “Thompson Park Zoo Map”</a:t>
            </a:r>
          </a:p>
          <a:p>
            <a:pPr algn="ctr"/>
            <a:r>
              <a:rPr lang="en-US" sz="1400" b="1" dirty="0" smtClean="0">
                <a:solidFill>
                  <a:prstClr val="black"/>
                </a:solidFill>
              </a:rPr>
              <a:t>Gregory </a:t>
            </a:r>
            <a:r>
              <a:rPr lang="en-US" sz="1400" b="1" dirty="0" err="1" smtClean="0">
                <a:solidFill>
                  <a:prstClr val="black"/>
                </a:solidFill>
              </a:rPr>
              <a:t>Rutley</a:t>
            </a:r>
            <a:r>
              <a:rPr lang="en-US" sz="1400" dirty="0" smtClean="0">
                <a:solidFill>
                  <a:prstClr val="black"/>
                </a:solidFill>
              </a:rPr>
              <a:t>, NYS DEC, “Data Driven DEC Public Web Pages”</a:t>
            </a:r>
          </a:p>
          <a:p>
            <a:pPr algn="ctr"/>
            <a:endParaRPr lang="en-US" sz="1400" dirty="0" smtClean="0">
              <a:solidFill>
                <a:prstClr val="black"/>
              </a:solidFill>
            </a:endParaRPr>
          </a:p>
        </p:txBody>
      </p:sp>
      <p:pic>
        <p:nvPicPr>
          <p:cNvPr id="12" name="Picture 11" descr="Certificate_Geospatial.jpg"/>
          <p:cNvPicPr>
            <a:picLocks noChangeAspect="1"/>
          </p:cNvPicPr>
          <p:nvPr/>
        </p:nvPicPr>
        <p:blipFill>
          <a:blip r:embed="rId3" cstate="print"/>
          <a:stretch>
            <a:fillRect/>
          </a:stretch>
        </p:blipFill>
        <p:spPr>
          <a:xfrm>
            <a:off x="4648200" y="3981450"/>
            <a:ext cx="3835400" cy="2876550"/>
          </a:xfrm>
          <a:prstGeom prst="rect">
            <a:avLst/>
          </a:prstGeom>
        </p:spPr>
      </p:pic>
    </p:spTree>
    <p:extLst>
      <p:ext uri="{BB962C8B-B14F-4D97-AF65-F5344CB8AC3E}">
        <p14:creationId xmlns:p14="http://schemas.microsoft.com/office/powerpoint/2010/main" val="13927127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700" dirty="0" smtClean="0"/>
              <a:t>Professional Development Committee</a:t>
            </a:r>
            <a:r>
              <a:rPr lang="en-US" dirty="0" smtClean="0"/>
              <a:t/>
            </a:r>
            <a:br>
              <a:rPr lang="en-US" dirty="0" smtClean="0"/>
            </a:br>
            <a:r>
              <a:rPr lang="en-US" sz="3600" i="1" dirty="0" smtClean="0"/>
              <a:t>Mickey Dietrich, Chair</a:t>
            </a:r>
            <a:endParaRPr lang="en-US" sz="3600" i="1" dirty="0"/>
          </a:p>
        </p:txBody>
      </p:sp>
      <p:sp>
        <p:nvSpPr>
          <p:cNvPr id="4" name="Rectangle 3"/>
          <p:cNvSpPr/>
          <p:nvPr/>
        </p:nvSpPr>
        <p:spPr>
          <a:xfrm>
            <a:off x="1295400" y="2458522"/>
            <a:ext cx="6553200" cy="2646878"/>
          </a:xfrm>
          <a:prstGeom prst="rect">
            <a:avLst/>
          </a:prstGeom>
        </p:spPr>
        <p:txBody>
          <a:bodyPr wrap="square">
            <a:spAutoFit/>
          </a:bodyPr>
          <a:lstStyle/>
          <a:p>
            <a:pPr algn="ctr"/>
            <a:r>
              <a:rPr lang="en-US" b="1" dirty="0" smtClean="0">
                <a:solidFill>
                  <a:srgbClr val="04617B"/>
                </a:solidFill>
              </a:rPr>
              <a:t>PowerPoint &amp; Presentation</a:t>
            </a:r>
          </a:p>
          <a:p>
            <a:pPr algn="ctr"/>
            <a:r>
              <a:rPr lang="en-US" sz="1400" i="1" dirty="0" smtClean="0">
                <a:solidFill>
                  <a:prstClr val="black"/>
                </a:solidFill>
              </a:rPr>
              <a:t>Tips on putting together a successful PowerPoint and best practices when presenting.</a:t>
            </a:r>
            <a:endParaRPr lang="en-US" sz="1400" b="1" dirty="0" smtClean="0">
              <a:solidFill>
                <a:prstClr val="black"/>
              </a:solidFill>
            </a:endParaRPr>
          </a:p>
          <a:p>
            <a:endParaRPr lang="en-US" sz="1400" dirty="0" smtClean="0">
              <a:solidFill>
                <a:prstClr val="black"/>
              </a:solidFill>
            </a:endParaRPr>
          </a:p>
          <a:p>
            <a:pPr algn="ctr"/>
            <a:r>
              <a:rPr lang="en-US" b="1" dirty="0" smtClean="0">
                <a:solidFill>
                  <a:srgbClr val="04617B"/>
                </a:solidFill>
              </a:rPr>
              <a:t>Mobile App Development 101</a:t>
            </a:r>
          </a:p>
          <a:p>
            <a:pPr algn="ctr"/>
            <a:r>
              <a:rPr lang="en-US" sz="1400" i="1" dirty="0" smtClean="0">
                <a:solidFill>
                  <a:prstClr val="black"/>
                </a:solidFill>
              </a:rPr>
              <a:t>Looking into a webinar similar to the python training webinar that was run in the past, but on mobile app development.  Looking at maybe having one on Leaflet. </a:t>
            </a:r>
          </a:p>
          <a:p>
            <a:pPr algn="ctr"/>
            <a:endParaRPr lang="en-US" sz="1400" i="1" dirty="0" smtClean="0">
              <a:solidFill>
                <a:prstClr val="black"/>
              </a:solidFill>
            </a:endParaRPr>
          </a:p>
          <a:p>
            <a:pPr algn="ctr"/>
            <a:r>
              <a:rPr lang="en-US" b="1" dirty="0" smtClean="0">
                <a:solidFill>
                  <a:srgbClr val="04617B"/>
                </a:solidFill>
              </a:rPr>
              <a:t>Radio Frequency Data Collection from NFL Football Players</a:t>
            </a:r>
          </a:p>
          <a:p>
            <a:pPr algn="ctr"/>
            <a:r>
              <a:rPr lang="en-US" sz="1400" i="1" dirty="0" smtClean="0">
                <a:solidFill>
                  <a:prstClr val="black"/>
                </a:solidFill>
              </a:rPr>
              <a:t>The use of radio frequency to track football players speeds, routes, etc.  Eventually giving fans more hands on information at stadiums.  </a:t>
            </a:r>
          </a:p>
          <a:p>
            <a:pPr algn="ctr"/>
            <a:endParaRPr lang="en-US" sz="1400" i="1" dirty="0" smtClean="0">
              <a:solidFill>
                <a:prstClr val="black"/>
              </a:solidFill>
            </a:endParaRPr>
          </a:p>
        </p:txBody>
      </p:sp>
      <p:cxnSp>
        <p:nvCxnSpPr>
          <p:cNvPr id="6" name="Straight Connector 5"/>
          <p:cNvCxnSpPr/>
          <p:nvPr/>
        </p:nvCxnSpPr>
        <p:spPr>
          <a:xfrm>
            <a:off x="0" y="2205335"/>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73216" y="1824335"/>
            <a:ext cx="4047262" cy="461665"/>
          </a:xfrm>
          <a:prstGeom prst="rect">
            <a:avLst/>
          </a:prstGeom>
          <a:noFill/>
        </p:spPr>
        <p:txBody>
          <a:bodyPr wrap="none" rtlCol="0">
            <a:spAutoFit/>
          </a:bodyPr>
          <a:lstStyle/>
          <a:p>
            <a:r>
              <a:rPr lang="en-US" sz="2400" b="1" dirty="0" smtClean="0">
                <a:solidFill>
                  <a:prstClr val="black"/>
                </a:solidFill>
              </a:rPr>
              <a:t>Potential/Future Webinars</a:t>
            </a:r>
            <a:endParaRPr lang="en-US" sz="2400" b="1" dirty="0">
              <a:solidFill>
                <a:prstClr val="black"/>
              </a:solidFill>
            </a:endParaRPr>
          </a:p>
        </p:txBody>
      </p:sp>
    </p:spTree>
    <p:extLst>
      <p:ext uri="{BB962C8B-B14F-4D97-AF65-F5344CB8AC3E}">
        <p14:creationId xmlns:p14="http://schemas.microsoft.com/office/powerpoint/2010/main" val="38386633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Regional Coordination Committee</a:t>
            </a:r>
            <a:br>
              <a:rPr lang="en-US" dirty="0" smtClean="0"/>
            </a:br>
            <a:r>
              <a:rPr lang="en-US" sz="3600" i="1" dirty="0" smtClean="0"/>
              <a:t>Al Leidner, Chair</a:t>
            </a:r>
            <a:endParaRPr lang="en-US" sz="3600" i="1" dirty="0"/>
          </a:p>
        </p:txBody>
      </p:sp>
      <p:pic>
        <p:nvPicPr>
          <p:cNvPr id="4" name="table"/>
          <p:cNvPicPr>
            <a:picLocks noGrp="1" noChangeAspect="1"/>
          </p:cNvPicPr>
          <p:nvPr>
            <p:ph idx="1"/>
          </p:nvPr>
        </p:nvPicPr>
        <p:blipFill>
          <a:blip r:embed="rId2" cstate="print"/>
          <a:stretch>
            <a:fillRect/>
          </a:stretch>
        </p:blipFill>
        <p:spPr>
          <a:xfrm>
            <a:off x="1524000" y="1905000"/>
            <a:ext cx="6091646" cy="4770437"/>
          </a:xfrm>
          <a:prstGeom prst="rect">
            <a:avLst/>
          </a:prstGeom>
        </p:spPr>
      </p:pic>
    </p:spTree>
    <p:extLst>
      <p:ext uri="{BB962C8B-B14F-4D97-AF65-F5344CB8AC3E}">
        <p14:creationId xmlns:p14="http://schemas.microsoft.com/office/powerpoint/2010/main" val="25073829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Regional Coordination Committee</a:t>
            </a:r>
            <a:br>
              <a:rPr lang="en-US" dirty="0" smtClean="0"/>
            </a:br>
            <a:r>
              <a:rPr lang="en-US" sz="3600" i="1" dirty="0" smtClean="0"/>
              <a:t>Al Leidner, Chair</a:t>
            </a:r>
            <a:endParaRPr lang="en-US" sz="3600" i="1" dirty="0"/>
          </a:p>
        </p:txBody>
      </p:sp>
      <p:pic>
        <p:nvPicPr>
          <p:cNvPr id="4" name="table"/>
          <p:cNvPicPr>
            <a:picLocks noGrp="1" noChangeAspect="1"/>
          </p:cNvPicPr>
          <p:nvPr>
            <p:ph idx="1"/>
          </p:nvPr>
        </p:nvPicPr>
        <p:blipFill>
          <a:blip r:embed="rId2"/>
          <a:stretch>
            <a:fillRect/>
          </a:stretch>
        </p:blipFill>
        <p:spPr>
          <a:xfrm>
            <a:off x="1524000" y="1905000"/>
            <a:ext cx="6091646" cy="4770437"/>
          </a:xfrm>
          <a:prstGeom prst="rect">
            <a:avLst/>
          </a:prstGeom>
        </p:spPr>
      </p:pic>
    </p:spTree>
    <p:extLst>
      <p:ext uri="{BB962C8B-B14F-4D97-AF65-F5344CB8AC3E}">
        <p14:creationId xmlns:p14="http://schemas.microsoft.com/office/powerpoint/2010/main" val="23544371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Regional Coordination Committee</a:t>
            </a:r>
            <a:br>
              <a:rPr lang="en-US" dirty="0" smtClean="0"/>
            </a:br>
            <a:r>
              <a:rPr lang="en-US" sz="3600" i="1" dirty="0" smtClean="0"/>
              <a:t>Al Leidner, Chair</a:t>
            </a:r>
            <a:endParaRPr lang="en-US" sz="3600" i="1" dirty="0"/>
          </a:p>
        </p:txBody>
      </p:sp>
      <p:sp>
        <p:nvSpPr>
          <p:cNvPr id="3" name="Content Placeholder 2"/>
          <p:cNvSpPr>
            <a:spLocks noGrp="1"/>
          </p:cNvSpPr>
          <p:nvPr>
            <p:ph idx="1"/>
          </p:nvPr>
        </p:nvSpPr>
        <p:spPr>
          <a:xfrm>
            <a:off x="457200" y="1935480"/>
            <a:ext cx="8229600" cy="4693920"/>
          </a:xfrm>
        </p:spPr>
        <p:txBody>
          <a:bodyPr>
            <a:normAutofit fontScale="62500" lnSpcReduction="20000"/>
          </a:bodyPr>
          <a:lstStyle/>
          <a:p>
            <a:pPr marL="0" indent="0">
              <a:lnSpc>
                <a:spcPct val="120000"/>
              </a:lnSpc>
              <a:spcBef>
                <a:spcPts val="100"/>
              </a:spcBef>
              <a:buNone/>
            </a:pPr>
            <a:r>
              <a:rPr lang="en-US" sz="2800" dirty="0"/>
              <a:t>Accomplishments 2013 – </a:t>
            </a:r>
            <a:r>
              <a:rPr lang="en-US" sz="2800" dirty="0" smtClean="0"/>
              <a:t>2014</a:t>
            </a:r>
            <a:endParaRPr lang="en-US" sz="2800" dirty="0"/>
          </a:p>
          <a:p>
            <a:pPr>
              <a:lnSpc>
                <a:spcPct val="120000"/>
              </a:lnSpc>
              <a:spcBef>
                <a:spcPts val="100"/>
              </a:spcBef>
            </a:pPr>
            <a:r>
              <a:rPr lang="en-US" sz="2800" dirty="0"/>
              <a:t>Expanded the number of regional organizations represented by POCs to more than twenty</a:t>
            </a:r>
          </a:p>
          <a:p>
            <a:pPr>
              <a:lnSpc>
                <a:spcPct val="120000"/>
              </a:lnSpc>
              <a:spcBef>
                <a:spcPts val="100"/>
              </a:spcBef>
            </a:pPr>
            <a:r>
              <a:rPr lang="en-US" sz="2800" dirty="0"/>
              <a:t>Held 3 POC conference calls to discuss priorities</a:t>
            </a:r>
          </a:p>
          <a:p>
            <a:pPr>
              <a:lnSpc>
                <a:spcPct val="120000"/>
              </a:lnSpc>
              <a:spcBef>
                <a:spcPts val="100"/>
              </a:spcBef>
            </a:pPr>
            <a:r>
              <a:rPr lang="en-US" sz="2800" dirty="0"/>
              <a:t>Committee participated in review of open data and OGC procurement policy papers</a:t>
            </a:r>
          </a:p>
          <a:p>
            <a:pPr>
              <a:lnSpc>
                <a:spcPct val="120000"/>
              </a:lnSpc>
              <a:spcBef>
                <a:spcPts val="100"/>
              </a:spcBef>
            </a:pPr>
            <a:r>
              <a:rPr lang="en-US" sz="2800" dirty="0"/>
              <a:t>Doug </a:t>
            </a:r>
            <a:r>
              <a:rPr lang="en-US" sz="2800" dirty="0" err="1"/>
              <a:t>Schuetz</a:t>
            </a:r>
            <a:r>
              <a:rPr lang="en-US" sz="2800" dirty="0"/>
              <a:t>/Rockland County gave a webinar</a:t>
            </a:r>
          </a:p>
          <a:p>
            <a:pPr>
              <a:lnSpc>
                <a:spcPct val="120000"/>
              </a:lnSpc>
              <a:spcBef>
                <a:spcPts val="100"/>
              </a:spcBef>
            </a:pPr>
            <a:r>
              <a:rPr lang="en-US" sz="2800" dirty="0"/>
              <a:t>Western NYS affiliated with NYSGISA and agreed to a joint dues arrangement</a:t>
            </a:r>
          </a:p>
          <a:p>
            <a:pPr>
              <a:lnSpc>
                <a:spcPct val="120000"/>
              </a:lnSpc>
              <a:spcBef>
                <a:spcPts val="100"/>
              </a:spcBef>
            </a:pPr>
            <a:r>
              <a:rPr lang="en-US" sz="2800" dirty="0"/>
              <a:t>LIGIS signed an affiliation agreement with NYSGISA</a:t>
            </a:r>
          </a:p>
          <a:p>
            <a:pPr>
              <a:lnSpc>
                <a:spcPct val="120000"/>
              </a:lnSpc>
              <a:spcBef>
                <a:spcPts val="100"/>
              </a:spcBef>
            </a:pPr>
            <a:r>
              <a:rPr lang="en-US" sz="2800" dirty="0"/>
              <a:t>S</a:t>
            </a:r>
            <a:r>
              <a:rPr lang="en-US" sz="2800" dirty="0" smtClean="0"/>
              <a:t>upporting </a:t>
            </a:r>
            <a:r>
              <a:rPr lang="en-US" sz="2800" dirty="0"/>
              <a:t>Association recruitment efforts and is promoting Summit attendance</a:t>
            </a:r>
          </a:p>
          <a:p>
            <a:pPr>
              <a:lnSpc>
                <a:spcPct val="120000"/>
              </a:lnSpc>
              <a:spcBef>
                <a:spcPts val="100"/>
              </a:spcBef>
            </a:pPr>
            <a:r>
              <a:rPr lang="en-US" sz="2800" dirty="0"/>
              <a:t>Completed and distributed a Regional Resources Guide</a:t>
            </a:r>
          </a:p>
          <a:p>
            <a:pPr>
              <a:lnSpc>
                <a:spcPct val="120000"/>
              </a:lnSpc>
              <a:spcBef>
                <a:spcPts val="100"/>
              </a:spcBef>
            </a:pPr>
            <a:r>
              <a:rPr lang="en-US" sz="2800" dirty="0"/>
              <a:t>NYSGISA Executive spoke at the regional meetings of GIS SIG, LIGIS, Westchester Users Group and GISMO</a:t>
            </a:r>
          </a:p>
          <a:p>
            <a:pPr>
              <a:lnSpc>
                <a:spcPct val="120000"/>
              </a:lnSpc>
              <a:spcBef>
                <a:spcPts val="100"/>
              </a:spcBef>
            </a:pPr>
            <a:r>
              <a:rPr lang="en-US" sz="2800" dirty="0"/>
              <a:t>GISMO and </a:t>
            </a:r>
            <a:r>
              <a:rPr lang="en-US" sz="2800" dirty="0" smtClean="0"/>
              <a:t>GISSIG </a:t>
            </a:r>
            <a:r>
              <a:rPr lang="en-US" sz="2800" dirty="0"/>
              <a:t>were sponsors of the 2014 </a:t>
            </a:r>
            <a:r>
              <a:rPr lang="en-US" sz="2800" dirty="0" smtClean="0"/>
              <a:t>GeoCon and NYSGISA </a:t>
            </a:r>
            <a:r>
              <a:rPr lang="en-US" sz="2800" dirty="0"/>
              <a:t>sponsored </a:t>
            </a:r>
            <a:r>
              <a:rPr lang="en-US" sz="2800" dirty="0" smtClean="0"/>
              <a:t>GISSIG </a:t>
            </a:r>
            <a:r>
              <a:rPr lang="en-US" sz="2800" dirty="0"/>
              <a:t>and GISMO events</a:t>
            </a:r>
          </a:p>
          <a:p>
            <a:endParaRPr lang="en-US" dirty="0"/>
          </a:p>
        </p:txBody>
      </p:sp>
    </p:spTree>
    <p:extLst>
      <p:ext uri="{BB962C8B-B14F-4D97-AF65-F5344CB8AC3E}">
        <p14:creationId xmlns:p14="http://schemas.microsoft.com/office/powerpoint/2010/main" val="27481399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Regional Coordination Committee</a:t>
            </a:r>
            <a:br>
              <a:rPr lang="en-US" dirty="0" smtClean="0"/>
            </a:br>
            <a:r>
              <a:rPr lang="en-US" sz="3600" i="1" dirty="0" smtClean="0"/>
              <a:t>Al Leidner, Chair</a:t>
            </a:r>
            <a:endParaRPr lang="en-US" sz="3600" i="1" dirty="0"/>
          </a:p>
        </p:txBody>
      </p:sp>
      <p:pic>
        <p:nvPicPr>
          <p:cNvPr id="4" name="Content Placeholder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7721" t="12106" r="16571" b="6867"/>
          <a:stretch/>
        </p:blipFill>
        <p:spPr bwMode="auto">
          <a:xfrm>
            <a:off x="1526606" y="1935163"/>
            <a:ext cx="6090788" cy="469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9500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Summit Committee</a:t>
            </a:r>
            <a:br>
              <a:rPr lang="en-US" dirty="0" smtClean="0"/>
            </a:br>
            <a:r>
              <a:rPr lang="en-US" sz="3600" i="1" dirty="0" smtClean="0"/>
              <a:t>Bill Johnson &amp; Kate Kiyanitsa, Co-Chairs</a:t>
            </a:r>
            <a:endParaRPr lang="en-US" sz="3600" i="1" dirty="0"/>
          </a:p>
        </p:txBody>
      </p:sp>
      <p:sp>
        <p:nvSpPr>
          <p:cNvPr id="3" name="Content Placeholder 2"/>
          <p:cNvSpPr>
            <a:spLocks noGrp="1"/>
          </p:cNvSpPr>
          <p:nvPr>
            <p:ph idx="1"/>
          </p:nvPr>
        </p:nvSpPr>
        <p:spPr/>
        <p:txBody>
          <a:bodyPr>
            <a:normAutofit fontScale="62500" lnSpcReduction="20000"/>
          </a:bodyPr>
          <a:lstStyle/>
          <a:p>
            <a:r>
              <a:rPr lang="en-US" sz="3600" dirty="0"/>
              <a:t>Committee Members (this has been an </a:t>
            </a:r>
            <a:r>
              <a:rPr lang="en-US" sz="3600" b="1" i="1" dirty="0"/>
              <a:t>outstanding</a:t>
            </a:r>
            <a:r>
              <a:rPr lang="en-US" sz="3600" dirty="0"/>
              <a:t> committee!):</a:t>
            </a:r>
          </a:p>
          <a:p>
            <a:pPr marL="0" indent="0">
              <a:buNone/>
            </a:pPr>
            <a:r>
              <a:rPr lang="en-US" dirty="0"/>
              <a:t>	</a:t>
            </a:r>
            <a:r>
              <a:rPr lang="en-US" b="1" dirty="0">
                <a:solidFill>
                  <a:srgbClr val="C00000"/>
                </a:solidFill>
              </a:rPr>
              <a:t>Bill Johnson</a:t>
            </a:r>
            <a:r>
              <a:rPr lang="en-US" dirty="0"/>
              <a:t>, </a:t>
            </a:r>
            <a:r>
              <a:rPr lang="en-US" i="1" dirty="0"/>
              <a:t>Co-Chair (stepping down as Chair after this Summit)</a:t>
            </a:r>
          </a:p>
          <a:p>
            <a:pPr marL="0" indent="0">
              <a:buNone/>
            </a:pPr>
            <a:r>
              <a:rPr lang="en-US" dirty="0"/>
              <a:t>	</a:t>
            </a:r>
            <a:r>
              <a:rPr lang="en-US" b="1" dirty="0"/>
              <a:t>Kate Kiyanitsa</a:t>
            </a:r>
            <a:r>
              <a:rPr lang="en-US" dirty="0"/>
              <a:t>, </a:t>
            </a:r>
            <a:r>
              <a:rPr lang="en-US" i="1" dirty="0"/>
              <a:t>Co-Chair (will Chair next Summit in 2016)</a:t>
            </a:r>
          </a:p>
          <a:p>
            <a:pPr marL="0" indent="0">
              <a:buNone/>
            </a:pPr>
            <a:r>
              <a:rPr lang="en-US" dirty="0"/>
              <a:t>	</a:t>
            </a:r>
            <a:r>
              <a:rPr lang="en-US" b="1" dirty="0"/>
              <a:t>Julie Tolar</a:t>
            </a:r>
            <a:r>
              <a:rPr lang="en-US" dirty="0"/>
              <a:t>, </a:t>
            </a:r>
            <a:r>
              <a:rPr lang="en-US" i="1" dirty="0"/>
              <a:t>GISA President</a:t>
            </a:r>
          </a:p>
          <a:p>
            <a:pPr marL="0" indent="0">
              <a:buNone/>
            </a:pPr>
            <a:r>
              <a:rPr lang="en-US" dirty="0"/>
              <a:t>	</a:t>
            </a:r>
            <a:r>
              <a:rPr lang="en-US" b="1" dirty="0"/>
              <a:t>Sue Nixson</a:t>
            </a:r>
            <a:r>
              <a:rPr lang="en-US" dirty="0"/>
              <a:t>, </a:t>
            </a:r>
            <a:r>
              <a:rPr lang="en-US" i="1" dirty="0"/>
              <a:t>GISA President-Elect</a:t>
            </a:r>
          </a:p>
          <a:p>
            <a:pPr marL="0" indent="0">
              <a:buNone/>
            </a:pPr>
            <a:r>
              <a:rPr lang="en-US" dirty="0"/>
              <a:t>	</a:t>
            </a:r>
            <a:r>
              <a:rPr lang="en-US" b="1" dirty="0"/>
              <a:t>Jim Gilmer</a:t>
            </a:r>
          </a:p>
          <a:p>
            <a:pPr marL="0" indent="0">
              <a:buNone/>
            </a:pPr>
            <a:r>
              <a:rPr lang="en-US" dirty="0"/>
              <a:t>	</a:t>
            </a:r>
            <a:r>
              <a:rPr lang="en-US" b="1" dirty="0">
                <a:solidFill>
                  <a:srgbClr val="C00000"/>
                </a:solidFill>
              </a:rPr>
              <a:t>Austin Fisher</a:t>
            </a:r>
          </a:p>
          <a:p>
            <a:pPr marL="0" indent="0">
              <a:buNone/>
            </a:pPr>
            <a:r>
              <a:rPr lang="en-US" dirty="0"/>
              <a:t>	</a:t>
            </a:r>
            <a:r>
              <a:rPr lang="en-US" b="1" dirty="0"/>
              <a:t>Lindi Quackenbush</a:t>
            </a:r>
          </a:p>
          <a:p>
            <a:pPr marL="0" indent="0">
              <a:buNone/>
            </a:pPr>
            <a:r>
              <a:rPr lang="en-US" dirty="0"/>
              <a:t>	</a:t>
            </a:r>
            <a:r>
              <a:rPr lang="en-US" b="1" dirty="0"/>
              <a:t>Eric Brady</a:t>
            </a:r>
            <a:r>
              <a:rPr lang="en-US" dirty="0"/>
              <a:t>, </a:t>
            </a:r>
            <a:r>
              <a:rPr lang="en-US" i="1" dirty="0"/>
              <a:t>sponsor outreach</a:t>
            </a:r>
          </a:p>
          <a:p>
            <a:pPr marL="0" indent="0">
              <a:buNone/>
            </a:pPr>
            <a:r>
              <a:rPr lang="en-US" dirty="0"/>
              <a:t>	</a:t>
            </a:r>
            <a:r>
              <a:rPr lang="en-US" b="1" dirty="0">
                <a:solidFill>
                  <a:srgbClr val="C00000"/>
                </a:solidFill>
              </a:rPr>
              <a:t>Christa Hay</a:t>
            </a:r>
            <a:r>
              <a:rPr lang="en-US" dirty="0"/>
              <a:t>, </a:t>
            </a:r>
            <a:r>
              <a:rPr lang="en-US" i="1" dirty="0"/>
              <a:t>GISA Treasurer</a:t>
            </a:r>
          </a:p>
          <a:p>
            <a:pPr marL="0" indent="0">
              <a:buNone/>
            </a:pPr>
            <a:r>
              <a:rPr lang="en-US" dirty="0"/>
              <a:t>	</a:t>
            </a:r>
            <a:r>
              <a:rPr lang="en-US" b="1" dirty="0">
                <a:solidFill>
                  <a:srgbClr val="C00000"/>
                </a:solidFill>
              </a:rPr>
              <a:t>Dale Morris</a:t>
            </a:r>
          </a:p>
          <a:p>
            <a:pPr marL="0" indent="0">
              <a:buNone/>
            </a:pPr>
            <a:r>
              <a:rPr lang="en-US" dirty="0"/>
              <a:t>	</a:t>
            </a:r>
            <a:r>
              <a:rPr lang="en-US" b="1" dirty="0"/>
              <a:t>Lis </a:t>
            </a:r>
            <a:r>
              <a:rPr lang="en-US" b="1" dirty="0" err="1"/>
              <a:t>DeGironimo</a:t>
            </a:r>
            <a:endParaRPr lang="en-US" b="1" dirty="0"/>
          </a:p>
          <a:p>
            <a:pPr marL="0" indent="0">
              <a:buNone/>
            </a:pPr>
            <a:r>
              <a:rPr lang="en-US" dirty="0"/>
              <a:t>	</a:t>
            </a:r>
            <a:r>
              <a:rPr lang="en-US" b="1" dirty="0"/>
              <a:t>Sheri Norton</a:t>
            </a:r>
          </a:p>
          <a:p>
            <a:pPr marL="0" indent="0">
              <a:buNone/>
            </a:pPr>
            <a:r>
              <a:rPr lang="en-US" dirty="0"/>
              <a:t>	</a:t>
            </a:r>
            <a:r>
              <a:rPr lang="en-US" b="1" dirty="0"/>
              <a:t>Carol Goodman Zollweg</a:t>
            </a:r>
            <a:r>
              <a:rPr lang="en-US" dirty="0"/>
              <a:t>, </a:t>
            </a:r>
            <a:r>
              <a:rPr lang="en-US" i="1" dirty="0"/>
              <a:t>website</a:t>
            </a:r>
          </a:p>
          <a:p>
            <a:pPr marL="0" indent="0">
              <a:buNone/>
            </a:pPr>
            <a:r>
              <a:rPr lang="en-US" dirty="0"/>
              <a:t>	</a:t>
            </a:r>
            <a:r>
              <a:rPr lang="en-US" i="1" dirty="0">
                <a:solidFill>
                  <a:srgbClr val="C00000"/>
                </a:solidFill>
              </a:rPr>
              <a:t>(Red indicates </a:t>
            </a:r>
            <a:r>
              <a:rPr lang="en-US" i="1" dirty="0" smtClean="0">
                <a:solidFill>
                  <a:srgbClr val="C00000"/>
                </a:solidFill>
              </a:rPr>
              <a:t>members </a:t>
            </a:r>
            <a:r>
              <a:rPr lang="en-US" i="1" dirty="0">
                <a:solidFill>
                  <a:srgbClr val="C00000"/>
                </a:solidFill>
              </a:rPr>
              <a:t>who have served on the </a:t>
            </a:r>
            <a:r>
              <a:rPr lang="en-US" i="1" dirty="0" smtClean="0">
                <a:solidFill>
                  <a:srgbClr val="C00000"/>
                </a:solidFill>
              </a:rPr>
              <a:t>Committee </a:t>
            </a:r>
            <a:r>
              <a:rPr lang="en-US" i="1" dirty="0">
                <a:solidFill>
                  <a:srgbClr val="C00000"/>
                </a:solidFill>
              </a:rPr>
              <a:t>for all 8 Summits)</a:t>
            </a:r>
          </a:p>
          <a:p>
            <a:endParaRPr lang="en-US" dirty="0"/>
          </a:p>
        </p:txBody>
      </p:sp>
    </p:spTree>
    <p:extLst>
      <p:ext uri="{BB962C8B-B14F-4D97-AF65-F5344CB8AC3E}">
        <p14:creationId xmlns:p14="http://schemas.microsoft.com/office/powerpoint/2010/main" val="2550154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Summit Committee</a:t>
            </a:r>
            <a:br>
              <a:rPr lang="en-US" dirty="0" smtClean="0"/>
            </a:br>
            <a:r>
              <a:rPr lang="en-US" sz="3600" i="1" dirty="0" smtClean="0"/>
              <a:t>Bill Johnson &amp; Kate Kiyanitsa, Co-Chairs</a:t>
            </a:r>
            <a:endParaRPr lang="en-US" sz="3600" i="1" dirty="0"/>
          </a:p>
        </p:txBody>
      </p:sp>
      <p:sp>
        <p:nvSpPr>
          <p:cNvPr id="3" name="Content Placeholder 2"/>
          <p:cNvSpPr>
            <a:spLocks noGrp="1"/>
          </p:cNvSpPr>
          <p:nvPr>
            <p:ph idx="1"/>
          </p:nvPr>
        </p:nvSpPr>
        <p:spPr>
          <a:xfrm>
            <a:off x="457200" y="1935480"/>
            <a:ext cx="8229600" cy="4541520"/>
          </a:xfrm>
        </p:spPr>
        <p:txBody>
          <a:bodyPr>
            <a:normAutofit fontScale="85000" lnSpcReduction="20000"/>
          </a:bodyPr>
          <a:lstStyle/>
          <a:p>
            <a:r>
              <a:rPr lang="en-US" b="1" dirty="0" smtClean="0"/>
              <a:t>2014 Summit Highlights</a:t>
            </a:r>
          </a:p>
          <a:p>
            <a:pPr lvl="1"/>
            <a:r>
              <a:rPr lang="en-US" dirty="0" smtClean="0"/>
              <a:t>Committee </a:t>
            </a:r>
            <a:r>
              <a:rPr lang="en-US" dirty="0"/>
              <a:t>has met weekly since January to plan the event; 38 meetings</a:t>
            </a:r>
          </a:p>
          <a:p>
            <a:pPr lvl="1"/>
            <a:r>
              <a:rPr lang="en-US" dirty="0"/>
              <a:t>Outstanding lineup of speakers (Colin Reilly was very helpful this year)</a:t>
            </a:r>
          </a:p>
          <a:p>
            <a:pPr lvl="1"/>
            <a:r>
              <a:rPr lang="en-US" dirty="0"/>
              <a:t>Very strong attendance (possibly second highest of all 8 Summits?)</a:t>
            </a:r>
          </a:p>
          <a:p>
            <a:pPr lvl="1"/>
            <a:r>
              <a:rPr lang="en-US" dirty="0" smtClean="0"/>
              <a:t>Very strong sponsorship </a:t>
            </a:r>
            <a:r>
              <a:rPr lang="en-US" dirty="0"/>
              <a:t>(13 bronze, 3 gold, 2 silver)</a:t>
            </a:r>
          </a:p>
          <a:p>
            <a:pPr lvl="1"/>
            <a:r>
              <a:rPr lang="en-US" dirty="0"/>
              <a:t>Event is “in the black” and will generate a net profit to the Association </a:t>
            </a:r>
          </a:p>
          <a:p>
            <a:pPr lvl="1"/>
            <a:r>
              <a:rPr lang="en-US" dirty="0"/>
              <a:t>Schedule of alternating between GeoCon (odd numbered years) and Summit (even years) is good, but some confusion remains with sponsors</a:t>
            </a:r>
          </a:p>
          <a:p>
            <a:pPr lvl="1"/>
            <a:r>
              <a:rPr lang="en-US" dirty="0"/>
              <a:t>Recommend no changes to Summit formula – it works very well as is!</a:t>
            </a:r>
          </a:p>
          <a:p>
            <a:pPr lvl="1"/>
            <a:r>
              <a:rPr lang="en-US" dirty="0"/>
              <a:t>Consider holding 2016 Summit in another area of the state (e.g., New York City</a:t>
            </a:r>
            <a:r>
              <a:rPr lang="en-US" dirty="0" smtClean="0"/>
              <a:t>)</a:t>
            </a:r>
            <a:endParaRPr lang="en-US" dirty="0"/>
          </a:p>
        </p:txBody>
      </p:sp>
    </p:spTree>
    <p:extLst>
      <p:ext uri="{BB962C8B-B14F-4D97-AF65-F5344CB8AC3E}">
        <p14:creationId xmlns:p14="http://schemas.microsoft.com/office/powerpoint/2010/main" val="1834558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Association Budget</a:t>
            </a:r>
            <a:br>
              <a:rPr lang="en-US" dirty="0" smtClean="0"/>
            </a:br>
            <a:r>
              <a:rPr lang="en-US" sz="3600" i="1" dirty="0" smtClean="0"/>
              <a:t>Christa Hay, Treasurer</a:t>
            </a:r>
            <a:endParaRPr lang="en-US" sz="3600" i="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9915" y="1904999"/>
            <a:ext cx="3540885" cy="4806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19855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Election Results Announcement</a:t>
            </a:r>
            <a:endParaRPr lang="en-US" dirty="0"/>
          </a:p>
        </p:txBody>
      </p:sp>
      <p:sp>
        <p:nvSpPr>
          <p:cNvPr id="3" name="Subtitle 2"/>
          <p:cNvSpPr>
            <a:spLocks noGrp="1"/>
          </p:cNvSpPr>
          <p:nvPr>
            <p:ph type="subTitle" idx="1"/>
          </p:nvPr>
        </p:nvSpPr>
        <p:spPr/>
        <p:txBody>
          <a:bodyPr/>
          <a:lstStyle/>
          <a:p>
            <a:r>
              <a:rPr lang="en-US" dirty="0" smtClean="0"/>
              <a:t>Susan Nixson, Nominating Committee</a:t>
            </a:r>
            <a:endParaRPr lang="en-US" dirty="0"/>
          </a:p>
        </p:txBody>
      </p:sp>
    </p:spTree>
    <p:extLst>
      <p:ext uri="{BB962C8B-B14F-4D97-AF65-F5344CB8AC3E}">
        <p14:creationId xmlns:p14="http://schemas.microsoft.com/office/powerpoint/2010/main" val="30974248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Association Leadership Transition</a:t>
            </a:r>
            <a:endParaRPr lang="en-US" dirty="0"/>
          </a:p>
        </p:txBody>
      </p:sp>
      <p:sp>
        <p:nvSpPr>
          <p:cNvPr id="3" name="Content Placeholder 2"/>
          <p:cNvSpPr>
            <a:spLocks noGrp="1"/>
          </p:cNvSpPr>
          <p:nvPr>
            <p:ph idx="1"/>
          </p:nvPr>
        </p:nvSpPr>
        <p:spPr>
          <a:xfrm>
            <a:off x="457200" y="2590800"/>
            <a:ext cx="8229600" cy="3429000"/>
          </a:xfrm>
        </p:spPr>
        <p:txBody>
          <a:bodyPr/>
          <a:lstStyle/>
          <a:p>
            <a:pPr marL="274320" lvl="1" indent="-274320">
              <a:buClr>
                <a:schemeClr val="accent3"/>
              </a:buClr>
              <a:buSzPct val="95000"/>
            </a:pPr>
            <a:r>
              <a:rPr lang="en-US" sz="2600" dirty="0"/>
              <a:t>President Elect Mickey Dietrich</a:t>
            </a:r>
          </a:p>
          <a:p>
            <a:endParaRPr lang="en-US" dirty="0" smtClean="0"/>
          </a:p>
          <a:p>
            <a:r>
              <a:rPr lang="en-US" dirty="0" smtClean="0"/>
              <a:t>Past President Al Leidner</a:t>
            </a:r>
          </a:p>
          <a:p>
            <a:endParaRPr lang="en-US" dirty="0" smtClean="0"/>
          </a:p>
          <a:p>
            <a:r>
              <a:rPr lang="en-US" dirty="0" smtClean="0"/>
              <a:t>Presidential Transition </a:t>
            </a:r>
          </a:p>
          <a:p>
            <a:pPr lvl="1"/>
            <a:r>
              <a:rPr lang="en-US" dirty="0" smtClean="0"/>
              <a:t>President Susan Nixson</a:t>
            </a:r>
            <a:endParaRPr lang="en-US" dirty="0"/>
          </a:p>
          <a:p>
            <a:endParaRPr lang="en-US" dirty="0"/>
          </a:p>
        </p:txBody>
      </p:sp>
    </p:spTree>
    <p:extLst>
      <p:ext uri="{BB962C8B-B14F-4D97-AF65-F5344CB8AC3E}">
        <p14:creationId xmlns:p14="http://schemas.microsoft.com/office/powerpoint/2010/main" val="40135212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Forward</a:t>
            </a:r>
            <a:endParaRPr lang="en-US" dirty="0"/>
          </a:p>
        </p:txBody>
      </p:sp>
      <p:sp>
        <p:nvSpPr>
          <p:cNvPr id="3" name="Content Placeholder 2"/>
          <p:cNvSpPr>
            <a:spLocks noGrp="1"/>
          </p:cNvSpPr>
          <p:nvPr>
            <p:ph idx="1"/>
          </p:nvPr>
        </p:nvSpPr>
        <p:spPr/>
        <p:txBody>
          <a:bodyPr>
            <a:normAutofit fontScale="92500" lnSpcReduction="20000"/>
          </a:bodyPr>
          <a:lstStyle/>
          <a:p>
            <a:r>
              <a:rPr lang="en-US" dirty="0"/>
              <a:t>An Exceptional </a:t>
            </a:r>
            <a:r>
              <a:rPr lang="en-US" dirty="0" err="1"/>
              <a:t>NYGeoCON</a:t>
            </a:r>
            <a:r>
              <a:rPr lang="en-US" dirty="0"/>
              <a:t> </a:t>
            </a:r>
            <a:r>
              <a:rPr lang="en-US" dirty="0" smtClean="0"/>
              <a:t>October 28-30, 2015 at the Albany Hilton</a:t>
            </a:r>
          </a:p>
          <a:p>
            <a:pPr lvl="1"/>
            <a:r>
              <a:rPr lang="en-US" dirty="0" smtClean="0"/>
              <a:t>Invitation for additional committee members</a:t>
            </a:r>
            <a:endParaRPr lang="en-US" dirty="0"/>
          </a:p>
          <a:p>
            <a:r>
              <a:rPr lang="en-US" dirty="0" smtClean="0"/>
              <a:t>Sustainable growth of our membership</a:t>
            </a:r>
            <a:endParaRPr lang="en-US" dirty="0"/>
          </a:p>
          <a:p>
            <a:r>
              <a:rPr lang="en-US" dirty="0" smtClean="0"/>
              <a:t>Exciting and Informative Webinar Opportunities</a:t>
            </a:r>
          </a:p>
          <a:p>
            <a:pPr lvl="1"/>
            <a:r>
              <a:rPr lang="en-US" dirty="0" smtClean="0"/>
              <a:t>Professional Development Committee Co-Chair invitation</a:t>
            </a:r>
          </a:p>
          <a:p>
            <a:r>
              <a:rPr lang="en-US" dirty="0" smtClean="0"/>
              <a:t>Continued </a:t>
            </a:r>
            <a:r>
              <a:rPr lang="en-US" dirty="0"/>
              <a:t>Growth of Newly-Formed Committees</a:t>
            </a:r>
          </a:p>
          <a:p>
            <a:r>
              <a:rPr lang="en-US" dirty="0" smtClean="0"/>
              <a:t>Enhanced </a:t>
            </a:r>
            <a:r>
              <a:rPr lang="en-US" dirty="0"/>
              <a:t>student support: internships and/or </a:t>
            </a:r>
            <a:r>
              <a:rPr lang="en-US" dirty="0" smtClean="0"/>
              <a:t>scholarships?</a:t>
            </a:r>
          </a:p>
          <a:p>
            <a:pPr lvl="1"/>
            <a:r>
              <a:rPr lang="en-US" dirty="0" smtClean="0"/>
              <a:t>Call for Legal/Attorney guidance</a:t>
            </a:r>
          </a:p>
          <a:p>
            <a:pPr lvl="1"/>
            <a:r>
              <a:rPr lang="en-US" dirty="0" smtClean="0"/>
              <a:t>Education Committee Co-Chair </a:t>
            </a:r>
            <a:r>
              <a:rPr lang="en-US" dirty="0"/>
              <a:t>position </a:t>
            </a:r>
            <a:r>
              <a:rPr lang="en-US" dirty="0" smtClean="0"/>
              <a:t>invitation</a:t>
            </a:r>
          </a:p>
          <a:p>
            <a:r>
              <a:rPr lang="en-US" dirty="0" smtClean="0"/>
              <a:t>Educating </a:t>
            </a:r>
            <a:r>
              <a:rPr lang="en-US" dirty="0"/>
              <a:t>our leaders: geo-educated Government officials</a:t>
            </a:r>
          </a:p>
          <a:p>
            <a:pPr lvl="1"/>
            <a:endParaRPr lang="en-US" dirty="0"/>
          </a:p>
        </p:txBody>
      </p:sp>
    </p:spTree>
    <p:extLst>
      <p:ext uri="{BB962C8B-B14F-4D97-AF65-F5344CB8AC3E}">
        <p14:creationId xmlns:p14="http://schemas.microsoft.com/office/powerpoint/2010/main" val="37391159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Open Discussion</a:t>
            </a:r>
            <a:endParaRPr lang="en-US" dirty="0"/>
          </a:p>
        </p:txBody>
      </p:sp>
      <p:sp>
        <p:nvSpPr>
          <p:cNvPr id="3" name="Subtitle 2"/>
          <p:cNvSpPr>
            <a:spLocks noGrp="1"/>
          </p:cNvSpPr>
          <p:nvPr>
            <p:ph type="subTitle" idx="1"/>
          </p:nvPr>
        </p:nvSpPr>
        <p:spPr>
          <a:xfrm>
            <a:off x="533400" y="3657600"/>
            <a:ext cx="7854696" cy="1752600"/>
          </a:xfrm>
        </p:spPr>
        <p:txBody>
          <a:bodyPr/>
          <a:lstStyle/>
          <a:p>
            <a:r>
              <a:rPr lang="en-US" dirty="0" smtClean="0"/>
              <a:t>Association Strategy &amp; Future Directions</a:t>
            </a:r>
            <a:endParaRPr lang="en-US" dirty="0"/>
          </a:p>
        </p:txBody>
      </p:sp>
    </p:spTree>
    <p:extLst>
      <p:ext uri="{BB962C8B-B14F-4D97-AF65-F5344CB8AC3E}">
        <p14:creationId xmlns:p14="http://schemas.microsoft.com/office/powerpoint/2010/main" val="42023373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Announcements</a:t>
            </a:r>
            <a:endParaRPr lang="en-US" dirty="0"/>
          </a:p>
        </p:txBody>
      </p:sp>
      <p:sp>
        <p:nvSpPr>
          <p:cNvPr id="3" name="Content Placeholder 2"/>
          <p:cNvSpPr>
            <a:spLocks noGrp="1"/>
          </p:cNvSpPr>
          <p:nvPr>
            <p:ph idx="1"/>
          </p:nvPr>
        </p:nvSpPr>
        <p:spPr>
          <a:xfrm>
            <a:off x="457200" y="2590800"/>
            <a:ext cx="8229600" cy="3429000"/>
          </a:xfrm>
        </p:spPr>
        <p:txBody>
          <a:bodyPr/>
          <a:lstStyle/>
          <a:p>
            <a:r>
              <a:rPr lang="en-US" dirty="0" smtClean="0"/>
              <a:t>Raffle Tickets</a:t>
            </a:r>
          </a:p>
          <a:p>
            <a:r>
              <a:rPr lang="en-US" dirty="0" smtClean="0"/>
              <a:t>Drink Tickets</a:t>
            </a:r>
          </a:p>
          <a:p>
            <a:r>
              <a:rPr lang="en-US" dirty="0" smtClean="0"/>
              <a:t>Meet the Leadership &amp; Committees</a:t>
            </a:r>
            <a:endParaRPr lang="en-US" dirty="0"/>
          </a:p>
          <a:p>
            <a:endParaRPr lang="en-US" dirty="0"/>
          </a:p>
        </p:txBody>
      </p:sp>
    </p:spTree>
    <p:extLst>
      <p:ext uri="{BB962C8B-B14F-4D97-AF65-F5344CB8AC3E}">
        <p14:creationId xmlns:p14="http://schemas.microsoft.com/office/powerpoint/2010/main" val="3153785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Accomplishments in 2014</a:t>
            </a:r>
            <a:endParaRPr lang="en-US" dirty="0"/>
          </a:p>
        </p:txBody>
      </p:sp>
      <p:sp>
        <p:nvSpPr>
          <p:cNvPr id="3" name="Content Placeholder 2"/>
          <p:cNvSpPr>
            <a:spLocks noGrp="1"/>
          </p:cNvSpPr>
          <p:nvPr>
            <p:ph idx="1"/>
          </p:nvPr>
        </p:nvSpPr>
        <p:spPr>
          <a:xfrm>
            <a:off x="457200" y="1935480"/>
            <a:ext cx="8229600" cy="4541520"/>
          </a:xfrm>
        </p:spPr>
        <p:txBody>
          <a:bodyPr>
            <a:normAutofit fontScale="85000" lnSpcReduction="20000"/>
          </a:bodyPr>
          <a:lstStyle/>
          <a:p>
            <a:r>
              <a:rPr lang="en-US" dirty="0" smtClean="0"/>
              <a:t>Creation of New Committees</a:t>
            </a:r>
          </a:p>
          <a:p>
            <a:pPr lvl="1"/>
            <a:r>
              <a:rPr lang="en-US" dirty="0" smtClean="0"/>
              <a:t>Awards</a:t>
            </a:r>
          </a:p>
          <a:p>
            <a:pPr lvl="1"/>
            <a:r>
              <a:rPr lang="en-US" dirty="0" smtClean="0"/>
              <a:t>Government</a:t>
            </a:r>
          </a:p>
          <a:p>
            <a:pPr lvl="1"/>
            <a:r>
              <a:rPr lang="en-US" dirty="0" smtClean="0"/>
              <a:t>External Development</a:t>
            </a:r>
          </a:p>
          <a:p>
            <a:r>
              <a:rPr lang="en-US" dirty="0" smtClean="0"/>
              <a:t>Expansion of Website and Social Media Presence</a:t>
            </a:r>
          </a:p>
          <a:p>
            <a:r>
              <a:rPr lang="en-US" dirty="0" smtClean="0"/>
              <a:t>Creation of Marketing Plan / </a:t>
            </a:r>
            <a:r>
              <a:rPr lang="en-US" dirty="0"/>
              <a:t>Higher Education Sustaining </a:t>
            </a:r>
            <a:r>
              <a:rPr lang="en-US" dirty="0" smtClean="0"/>
              <a:t>Membership</a:t>
            </a:r>
          </a:p>
          <a:p>
            <a:r>
              <a:rPr lang="en-US" dirty="0" smtClean="0"/>
              <a:t>Coordination/Interaction with GAC</a:t>
            </a:r>
          </a:p>
          <a:p>
            <a:r>
              <a:rPr lang="en-US" dirty="0" smtClean="0"/>
              <a:t>Grew Membership to Over 650</a:t>
            </a:r>
          </a:p>
          <a:p>
            <a:r>
              <a:rPr lang="en-US" dirty="0" smtClean="0"/>
              <a:t>Organized 9 High-Quality Webinars, with More to Come this Year!</a:t>
            </a:r>
          </a:p>
          <a:p>
            <a:r>
              <a:rPr lang="en-US" dirty="0" smtClean="0"/>
              <a:t>Increased Support to and Interaction with Regional Groups</a:t>
            </a:r>
          </a:p>
          <a:p>
            <a:r>
              <a:rPr lang="en-US" dirty="0" smtClean="0"/>
              <a:t>Continued to Monitor Legislative Issues Impacting GIS</a:t>
            </a:r>
          </a:p>
          <a:p>
            <a:r>
              <a:rPr lang="en-US" dirty="0" smtClean="0"/>
              <a:t>Organized an Amazing Geospatial Summit</a:t>
            </a:r>
          </a:p>
          <a:p>
            <a:endParaRPr lang="en-US" dirty="0" smtClean="0"/>
          </a:p>
          <a:p>
            <a:endParaRPr lang="en-US" dirty="0"/>
          </a:p>
        </p:txBody>
      </p:sp>
    </p:spTree>
    <p:extLst>
      <p:ext uri="{BB962C8B-B14F-4D97-AF65-F5344CB8AC3E}">
        <p14:creationId xmlns:p14="http://schemas.microsoft.com/office/powerpoint/2010/main" val="3475592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a:t>
            </a:r>
            <a:r>
              <a:rPr lang="en-US" dirty="0" err="1" smtClean="0"/>
              <a:t>Yous</a:t>
            </a:r>
            <a:endParaRPr lang="en-US" dirty="0"/>
          </a:p>
        </p:txBody>
      </p:sp>
      <p:sp>
        <p:nvSpPr>
          <p:cNvPr id="3" name="Content Placeholder 2"/>
          <p:cNvSpPr>
            <a:spLocks noGrp="1"/>
          </p:cNvSpPr>
          <p:nvPr>
            <p:ph idx="1"/>
          </p:nvPr>
        </p:nvSpPr>
        <p:spPr/>
        <p:txBody>
          <a:bodyPr>
            <a:normAutofit lnSpcReduction="10000"/>
          </a:bodyPr>
          <a:lstStyle/>
          <a:p>
            <a:r>
              <a:rPr lang="en-US" dirty="0" smtClean="0"/>
              <a:t>Al Leidner</a:t>
            </a:r>
          </a:p>
          <a:p>
            <a:pPr lvl="1"/>
            <a:r>
              <a:rPr lang="en-US" dirty="0" smtClean="0"/>
              <a:t>Past President</a:t>
            </a:r>
          </a:p>
          <a:p>
            <a:pPr lvl="1"/>
            <a:r>
              <a:rPr lang="en-US" dirty="0" smtClean="0"/>
              <a:t>Leadership for the past 2 years</a:t>
            </a:r>
          </a:p>
          <a:p>
            <a:pPr lvl="1"/>
            <a:r>
              <a:rPr lang="en-US" dirty="0" smtClean="0"/>
              <a:t>Will stay on as Regional Committee Chair/Co-Chair</a:t>
            </a:r>
          </a:p>
          <a:p>
            <a:r>
              <a:rPr lang="en-US" dirty="0" smtClean="0"/>
              <a:t>Bill Johnson</a:t>
            </a:r>
          </a:p>
          <a:p>
            <a:pPr lvl="1"/>
            <a:r>
              <a:rPr lang="en-US" dirty="0" smtClean="0"/>
              <a:t>Summit Committee Chair/Co-Chair</a:t>
            </a:r>
          </a:p>
          <a:p>
            <a:pPr lvl="1"/>
            <a:r>
              <a:rPr lang="en-US" dirty="0" smtClean="0"/>
              <a:t>Chaired committee for all 8 Summits!!</a:t>
            </a:r>
          </a:p>
          <a:p>
            <a:r>
              <a:rPr lang="en-US" dirty="0" smtClean="0"/>
              <a:t>Board Members</a:t>
            </a:r>
          </a:p>
          <a:p>
            <a:r>
              <a:rPr lang="en-US" dirty="0" smtClean="0"/>
              <a:t>Committee Chairs</a:t>
            </a:r>
          </a:p>
          <a:p>
            <a:r>
              <a:rPr lang="en-US" dirty="0" smtClean="0"/>
              <a:t>Committee Members</a:t>
            </a:r>
            <a:endParaRPr lang="en-US" dirty="0"/>
          </a:p>
        </p:txBody>
      </p:sp>
    </p:spTree>
    <p:extLst>
      <p:ext uri="{BB962C8B-B14F-4D97-AF65-F5344CB8AC3E}">
        <p14:creationId xmlns:p14="http://schemas.microsoft.com/office/powerpoint/2010/main" val="878813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Committee Reports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61553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Awards Committee</a:t>
            </a:r>
            <a:br>
              <a:rPr lang="en-US" dirty="0" smtClean="0"/>
            </a:br>
            <a:r>
              <a:rPr lang="en-US" sz="3600" i="1" dirty="0" smtClean="0"/>
              <a:t>Ben Houston, Chair</a:t>
            </a:r>
            <a:endParaRPr lang="en-US" sz="3600" i="1" dirty="0"/>
          </a:p>
        </p:txBody>
      </p:sp>
      <p:sp>
        <p:nvSpPr>
          <p:cNvPr id="3" name="Content Placeholder 2"/>
          <p:cNvSpPr>
            <a:spLocks noGrp="1"/>
          </p:cNvSpPr>
          <p:nvPr>
            <p:ph idx="1"/>
          </p:nvPr>
        </p:nvSpPr>
        <p:spPr>
          <a:xfrm>
            <a:off x="457200" y="2209800"/>
            <a:ext cx="8229600" cy="4114800"/>
          </a:xfrm>
        </p:spPr>
        <p:txBody>
          <a:bodyPr/>
          <a:lstStyle/>
          <a:p>
            <a:r>
              <a:rPr lang="en-US" dirty="0"/>
              <a:t>6 participating members </a:t>
            </a:r>
            <a:endParaRPr lang="en-US" dirty="0" smtClean="0"/>
          </a:p>
          <a:p>
            <a:pPr marL="0" indent="0">
              <a:buNone/>
            </a:pPr>
            <a:endParaRPr lang="en-US" dirty="0" smtClean="0"/>
          </a:p>
          <a:p>
            <a:r>
              <a:rPr lang="en-US" dirty="0" smtClean="0"/>
              <a:t>2014 </a:t>
            </a:r>
            <a:r>
              <a:rPr lang="en-US" dirty="0"/>
              <a:t>Awards program included 3 </a:t>
            </a:r>
            <a:r>
              <a:rPr lang="en-US" dirty="0" smtClean="0"/>
              <a:t>categories</a:t>
            </a:r>
          </a:p>
          <a:p>
            <a:endParaRPr lang="en-US" dirty="0" smtClean="0"/>
          </a:p>
          <a:p>
            <a:r>
              <a:rPr lang="en-US" dirty="0" smtClean="0"/>
              <a:t>2015 </a:t>
            </a:r>
            <a:r>
              <a:rPr lang="en-US" dirty="0"/>
              <a:t>Awards program will include a new "Applications" category </a:t>
            </a:r>
          </a:p>
          <a:p>
            <a:endParaRPr lang="en-US" dirty="0"/>
          </a:p>
        </p:txBody>
      </p:sp>
      <p:pic>
        <p:nvPicPr>
          <p:cNvPr id="4" name="Picture 3" descr="Incline Slant Skyline"/>
          <p:cNvPicPr>
            <a:picLocks noChangeAspect="1" noChangeArrowheads="1"/>
          </p:cNvPicPr>
          <p:nvPr/>
        </p:nvPicPr>
        <p:blipFill>
          <a:blip r:embed="rId2" cstate="print"/>
          <a:srcRect/>
          <a:stretch>
            <a:fillRect/>
          </a:stretch>
        </p:blipFill>
        <p:spPr bwMode="auto">
          <a:xfrm>
            <a:off x="6248400" y="914400"/>
            <a:ext cx="1762125" cy="1905000"/>
          </a:xfrm>
          <a:prstGeom prst="rect">
            <a:avLst/>
          </a:prstGeom>
          <a:noFill/>
        </p:spPr>
      </p:pic>
      <p:pic>
        <p:nvPicPr>
          <p:cNvPr id="6" name="Picture 5" descr="http://www.awardcertificatesbysteve.com/MIS034.GIF"/>
          <p:cNvPicPr>
            <a:picLocks noChangeAspect="1" noChangeArrowheads="1"/>
          </p:cNvPicPr>
          <p:nvPr/>
        </p:nvPicPr>
        <p:blipFill>
          <a:blip r:embed="rId3" cstate="print"/>
          <a:srcRect/>
          <a:stretch>
            <a:fillRect/>
          </a:stretch>
        </p:blipFill>
        <p:spPr bwMode="auto">
          <a:xfrm>
            <a:off x="3124200" y="4755595"/>
            <a:ext cx="2600325" cy="1954607"/>
          </a:xfrm>
          <a:prstGeom prst="rect">
            <a:avLst/>
          </a:prstGeom>
          <a:noFill/>
        </p:spPr>
      </p:pic>
    </p:spTree>
    <p:extLst>
      <p:ext uri="{BB962C8B-B14F-4D97-AF65-F5344CB8AC3E}">
        <p14:creationId xmlns:p14="http://schemas.microsoft.com/office/powerpoint/2010/main" val="2374010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Communications Committee</a:t>
            </a:r>
            <a:br>
              <a:rPr lang="en-US" dirty="0" smtClean="0"/>
            </a:br>
            <a:r>
              <a:rPr lang="en-US" sz="3600" i="1" dirty="0" smtClean="0"/>
              <a:t>Carol Zollweg, Chair</a:t>
            </a:r>
            <a:endParaRPr lang="en-US" sz="3600" i="1" dirty="0"/>
          </a:p>
        </p:txBody>
      </p:sp>
      <p:sp>
        <p:nvSpPr>
          <p:cNvPr id="4" name="Content Placeholder 3"/>
          <p:cNvSpPr>
            <a:spLocks noGrp="1"/>
          </p:cNvSpPr>
          <p:nvPr>
            <p:ph sz="half" idx="1"/>
          </p:nvPr>
        </p:nvSpPr>
        <p:spPr>
          <a:xfrm>
            <a:off x="457200" y="2057399"/>
            <a:ext cx="4038600" cy="4297525"/>
          </a:xfrm>
        </p:spPr>
        <p:txBody>
          <a:bodyPr/>
          <a:lstStyle/>
          <a:p>
            <a:r>
              <a:rPr lang="en-US" dirty="0"/>
              <a:t>Public face of the NYS GIS Association</a:t>
            </a:r>
          </a:p>
          <a:p>
            <a:pPr lvl="1"/>
            <a:r>
              <a:rPr lang="en-US" dirty="0"/>
              <a:t>Website (nysgis.org)</a:t>
            </a:r>
          </a:p>
          <a:p>
            <a:pPr lvl="2"/>
            <a:r>
              <a:rPr lang="en-US" dirty="0" err="1"/>
              <a:t>GeoSpatial</a:t>
            </a:r>
            <a:r>
              <a:rPr lang="en-US" dirty="0"/>
              <a:t> Summit too!</a:t>
            </a:r>
          </a:p>
          <a:p>
            <a:pPr lvl="1"/>
            <a:r>
              <a:rPr lang="en-US" dirty="0" smtClean="0"/>
              <a:t>Support </a:t>
            </a:r>
            <a:r>
              <a:rPr lang="en-US" dirty="0"/>
              <a:t>committees and regional groups</a:t>
            </a:r>
          </a:p>
          <a:p>
            <a:pPr lvl="1"/>
            <a:r>
              <a:rPr lang="en-US" dirty="0"/>
              <a:t>Avg 25 posts/month</a:t>
            </a:r>
          </a:p>
          <a:p>
            <a:endParaRPr lang="en-US" dirty="0"/>
          </a:p>
        </p:txBody>
      </p:sp>
      <p:pic>
        <p:nvPicPr>
          <p:cNvPr id="6" name="Content Placeholder 5" descr="C:\Users\Carol\AppData\Local\Temp\SNAGHTMLe0345df.PNG"/>
          <p:cNvPicPr>
            <a:picLocks noGrp="1" noChangeAspect="1" noChangeArrowheads="1"/>
          </p:cNvPicPr>
          <p:nvPr>
            <p:ph sz="half" idx="2"/>
          </p:nvPr>
        </p:nvPicPr>
        <p:blipFill>
          <a:blip r:embed="rId2" cstate="print"/>
          <a:srcRect/>
          <a:stretch>
            <a:fillRect/>
          </a:stretch>
        </p:blipFill>
        <p:spPr bwMode="auto">
          <a:xfrm>
            <a:off x="4859032" y="1920875"/>
            <a:ext cx="3616935" cy="4433888"/>
          </a:xfrm>
          <a:prstGeom prst="rect">
            <a:avLst/>
          </a:prstGeom>
          <a:noFill/>
        </p:spPr>
      </p:pic>
    </p:spTree>
    <p:extLst>
      <p:ext uri="{BB962C8B-B14F-4D97-AF65-F5344CB8AC3E}">
        <p14:creationId xmlns:p14="http://schemas.microsoft.com/office/powerpoint/2010/main" val="2795865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1860</TotalTime>
  <Words>1894</Words>
  <Application>Microsoft Office PowerPoint</Application>
  <PresentationFormat>On-screen Show (4:3)</PresentationFormat>
  <Paragraphs>360</Paragraphs>
  <Slides>44</Slides>
  <Notes>3</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Flow</vt:lpstr>
      <vt:lpstr>Office Theme</vt:lpstr>
      <vt:lpstr>NYS GIS Association Annual Meeting</vt:lpstr>
      <vt:lpstr>NYS GIS Association Annual Meeting</vt:lpstr>
      <vt:lpstr>Geospatial Advisory Council (GAC) Update</vt:lpstr>
      <vt:lpstr>Association Budget Christa Hay, Treasurer</vt:lpstr>
      <vt:lpstr>Accomplishments in 2014</vt:lpstr>
      <vt:lpstr>Thank Yous</vt:lpstr>
      <vt:lpstr>Committee Reports</vt:lpstr>
      <vt:lpstr>Awards Committee Ben Houston, Chair</vt:lpstr>
      <vt:lpstr>Communications Committee Carol Zollweg, Chair</vt:lpstr>
      <vt:lpstr>Communications Committee Carol Zollweg, Chair</vt:lpstr>
      <vt:lpstr>Communications Committee Carol Zollweg, Chair</vt:lpstr>
      <vt:lpstr>Communications Committee Carol Zollweg, Chair</vt:lpstr>
      <vt:lpstr>2015 NYGeoCON!</vt:lpstr>
      <vt:lpstr>NYGeoCon 2015 Committee Bruce Oswald, Chair</vt:lpstr>
      <vt:lpstr>NYGeoCon 2015 Committee Bruce Oswald, Chair</vt:lpstr>
      <vt:lpstr>Education Committee Andy Mendola, Chair</vt:lpstr>
      <vt:lpstr>Education Committee Andy Mendola, Chair</vt:lpstr>
      <vt:lpstr>Education Committee Andy Mendola, Chair</vt:lpstr>
      <vt:lpstr>External Development Committee Rich Quodomine, Chair</vt:lpstr>
      <vt:lpstr>External Development Committee Rich Quodomine, Chair</vt:lpstr>
      <vt:lpstr>Government Committee Julia O’Brien &amp; Mike Ross, Co-Chairs</vt:lpstr>
      <vt:lpstr>Government Committee Julia O’Brien &amp; Mike Ross, Co-Chairs</vt:lpstr>
      <vt:lpstr>Government Committee Julia O’Brien &amp; Mike Ross, Co-Chairs</vt:lpstr>
      <vt:lpstr>Legislative Committee Joe Jones, Chair</vt:lpstr>
      <vt:lpstr>Legislative Committee Joe Jones, Chair</vt:lpstr>
      <vt:lpstr>Membership Committee Razy Kased, Chair</vt:lpstr>
      <vt:lpstr>Membership Committee Razy Kased, Chair</vt:lpstr>
      <vt:lpstr>Professional Development Committee Mickey Dietrich, Chair</vt:lpstr>
      <vt:lpstr>Professional Development Committee Mickey Dietrich, Chair</vt:lpstr>
      <vt:lpstr>Professional Development Committee Mickey Dietrich, Chair</vt:lpstr>
      <vt:lpstr>Professional Development Committee Mickey Dietrich, Chair</vt:lpstr>
      <vt:lpstr>Professional Development Committee Mickey Dietrich, Chair</vt:lpstr>
      <vt:lpstr>Professional Development Committee Mickey Dietrich, Chair</vt:lpstr>
      <vt:lpstr>Regional Coordination Committee Al Leidner, Chair</vt:lpstr>
      <vt:lpstr>Regional Coordination Committee Al Leidner, Chair</vt:lpstr>
      <vt:lpstr>Regional Coordination Committee Al Leidner, Chair</vt:lpstr>
      <vt:lpstr>Regional Coordination Committee Al Leidner, Chair</vt:lpstr>
      <vt:lpstr>Summit Committee Bill Johnson &amp; Kate Kiyanitsa, Co-Chairs</vt:lpstr>
      <vt:lpstr>Summit Committee Bill Johnson &amp; Kate Kiyanitsa, Co-Chairs</vt:lpstr>
      <vt:lpstr>Election Results Announcement</vt:lpstr>
      <vt:lpstr>Association Leadership Transition</vt:lpstr>
      <vt:lpstr>Looking Forward</vt:lpstr>
      <vt:lpstr>Open Discussion</vt:lpstr>
      <vt:lpstr>Announcements</vt:lpstr>
    </vt:vector>
  </TitlesOfParts>
  <Company>Booz Allen Hamilton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Leidner, Alan</dc:creator>
  <cp:lastModifiedBy>Tolar, Julie</cp:lastModifiedBy>
  <cp:revision>108</cp:revision>
  <cp:lastPrinted>2014-10-20T17:55:03Z</cp:lastPrinted>
  <dcterms:created xsi:type="dcterms:W3CDTF">2013-11-04T17:05:45Z</dcterms:created>
  <dcterms:modified xsi:type="dcterms:W3CDTF">2014-10-23T18:11:19Z</dcterms:modified>
</cp:coreProperties>
</file>