
<file path=[Content_Types].xml><?xml version="1.0" encoding="utf-8"?>
<Types xmlns="http://schemas.openxmlformats.org/package/2006/content-types">
  <Override PartName="/ppt/slides/slide18.xml" ContentType="application/vnd.openxmlformats-officedocument.presentationml.slide+xml"/>
  <Override PartName="/ppt/slideLayouts/slideLayout15.xml" ContentType="application/vnd.openxmlformats-officedocument.presentationml.slideLayout+xml"/>
  <Override PartName="/ppt/notesSlides/notesSlide4.xml" ContentType="application/vnd.openxmlformats-officedocument.presentationml.notesSlide+xml"/>
  <Override PartName="/ppt/slides/slide9.xml" ContentType="application/vnd.openxmlformats-officedocument.presentationml.slide+xml"/>
  <Override PartName="/ppt/slides/slide14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s/slide5.xml" ContentType="application/vnd.openxmlformats-officedocument.presentationml.slide+xml"/>
  <Override PartName="/ppt/notesSlides/notesSlide9.xml" ContentType="application/vnd.openxmlformats-officedocument.presentationml.notesSlide+xml"/>
  <Default Extension="rels" ContentType="application/vnd.openxmlformats-package.relationships+xml"/>
  <Default Extension="jpeg" ContentType="image/jpeg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6.xml" ContentType="application/vnd.openxmlformats-officedocument.presentationml.slide+xml"/>
  <Override PartName="/ppt/handoutMasters/handoutMaster1.xml" ContentType="application/vnd.openxmlformats-officedocument.presentationml.handoutMaster+xml"/>
  <Override PartName="/ppt/slideMasters/slideMaster2.xml" ContentType="application/vnd.openxmlformats-officedocument.presentationml.slideMaster+xml"/>
  <Override PartName="/ppt/slideLayouts/slideLayout5.xml" ContentType="application/vnd.openxmlformats-officedocument.presentationml.slideLayout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slides/slide22.xml" ContentType="application/vnd.openxmlformats-officedocument.presentationml.slide+xml"/>
  <Override PartName="/ppt/notesSlides/notesSlide12.xml" ContentType="application/vnd.openxmlformats-officedocument.presentationml.notesSlide+xml"/>
  <Override PartName="/docProps/app.xml" ContentType="application/vnd.openxmlformats-officedocument.extended-properties+xml"/>
  <Default Extension="xml" ContentType="application/xml"/>
  <Override PartName="/ppt/slides/slide19.xml" ContentType="application/vnd.openxmlformats-officedocument.presentationml.slide+xml"/>
  <Override PartName="/ppt/slideLayouts/slideLayout16.xml" ContentType="application/vnd.openxmlformats-officedocument.presentationml.slideLayout+xml"/>
  <Override PartName="/ppt/tableStyles.xml" ContentType="application/vnd.openxmlformats-officedocument.presentationml.tableStyles+xml"/>
  <Override PartName="/ppt/notesSlides/notesSlide5.xml" ContentType="application/vnd.openxmlformats-officedocument.presentationml.notesSlide+xml"/>
  <Override PartName="/ppt/slides/slide15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s/slide6.xml" ContentType="application/vnd.openxmlformats-officedocument.presentationml.slid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ppt/slides/slide11.xml" ContentType="application/vnd.openxmlformats-officedocument.presentationml.slide+xml"/>
  <Override PartName="/ppt/slideLayouts/slideLayout6.xml" ContentType="application/vnd.openxmlformats-officedocument.presentationml.slideLayout+xml"/>
  <Override PartName="/ppt/notesSlides/notesSlide13.xml" ContentType="application/vnd.openxmlformats-officedocument.presentationml.notesSlide+xml"/>
  <Override PartName="/ppt/slides/slide27.xml" ContentType="application/vnd.openxmlformats-officedocument.presentationml.slide+xml"/>
  <Override PartName="/ppt/slides/slide2.xml" ContentType="application/vnd.openxmlformats-officedocument.presentationml.slide+xml"/>
  <Override PartName="/ppt/theme/theme3.xml" ContentType="application/vnd.openxmlformats-officedocument.theme+xml"/>
  <Override PartName="/ppt/slideLayouts/slideLayout2.xml" ContentType="application/vnd.openxmlformats-officedocument.presentationml.slideLayout+xml"/>
  <Default Extension="png" ContentType="image/png"/>
  <Override PartName="/ppt/slides/slide23.xml" ContentType="application/vnd.openxmlformats-officedocument.presentationml.slide+xml"/>
  <Override PartName="/ppt/slideLayouts/slideLayout17.xml" ContentType="application/vnd.openxmlformats-officedocument.presentationml.slideLayout+xml"/>
  <Override PartName="/ppt/notesSlides/notesSlide6.xml" ContentType="application/vnd.openxmlformats-officedocument.presentationml.notesSlide+xml"/>
  <Override PartName="/ppt/slides/slide16.xml" ContentType="application/vnd.openxmlformats-officedocument.presentationml.slide+xml"/>
  <Override PartName="/ppt/slideLayouts/slideLayout13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s/slide7.xml" ContentType="application/vnd.openxmlformats-officedocument.presentationml.slide+xml"/>
  <Override PartName="/ppt/notesSlides/notesSlide2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2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.xml" ContentType="application/vnd.openxmlformats-officedocument.presentationml.slide+xml"/>
  <Override PartName="/ppt/slides/slide28.xml" ContentType="application/vnd.openxmlformats-officedocument.presentationml.slide+xml"/>
  <Override PartName="/ppt/theme/theme4.xml" ContentType="application/vnd.openxmlformats-officedocument.theme+xml"/>
  <Override PartName="/ppt/slideLayouts/slideLayout3.xml" ContentType="application/vnd.openxmlformats-officedocument.presentationml.slideLayout+xml"/>
  <Override PartName="/ppt/slides/slide24.xml" ContentType="application/vnd.openxmlformats-officedocument.presentationml.slide+xml"/>
  <Override PartName="/ppt/slides/slide20.xml" ContentType="application/vnd.openxmlformats-officedocument.presentationml.slide+xml"/>
  <Override PartName="/ppt/slideLayouts/slideLayout18.xml" ContentType="application/vnd.openxmlformats-officedocument.presentationml.slideLayout+xml"/>
  <Override PartName="/ppt/notesSlides/notesSlide7.xml" ContentType="application/vnd.openxmlformats-officedocument.presentationml.notesSlide+xml"/>
  <Override PartName="/ppt/slides/slide17.xml" ContentType="application/vnd.openxmlformats-officedocument.presentationml.slide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s/slide8.xml" ContentType="application/vnd.openxmlformats-officedocument.presentationml.slide+xml"/>
  <Override PartName="/ppt/notesSlides/notesSlide3.xml" ContentType="application/vnd.openxmlformats-officedocument.presentationml.notesSlide+xml"/>
  <Override PartName="/ppt/notesSlides/notesSlide10.xml" ContentType="application/vnd.openxmlformats-officedocument.presentationml.notesSlide+xml"/>
  <Override PartName="/ppt/presProps.xml" ContentType="application/vnd.openxmlformats-officedocument.presentationml.presProps+xml"/>
  <Override PartName="/ppt/slides/slide13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4.xml" ContentType="application/vnd.openxmlformats-officedocument.presentationml.slide+xml"/>
  <Override PartName="/ppt/slides/slide29.xml" ContentType="application/vnd.openxmlformats-officedocument.presentationml.slide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slideLayouts/slideLayout4.xml" ContentType="application/vnd.openxmlformats-officedocument.presentationml.slideLayout+xml"/>
  <Override PartName="/ppt/slides/slide25.xml" ContentType="application/vnd.openxmlformats-officedocument.presentationml.slide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slides/slide21.xml" ContentType="application/vnd.openxmlformats-officedocument.presentationml.slide+xml"/>
  <Default Extension="bin" ContentType="application/vnd.openxmlformats-officedocument.presentationml.printerSettings"/>
  <Override PartName="/ppt/viewProps.xml" ContentType="application/vnd.openxmlformats-officedocument.presentationml.viewProps+xml"/>
  <Override PartName="/ppt/slideLayouts/slideLayout19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>
  <p:sldMasterIdLst>
    <p:sldMasterId id="2147483672" r:id="rId1"/>
    <p:sldMasterId id="2147483684" r:id="rId2"/>
  </p:sldMasterIdLst>
  <p:notesMasterIdLst>
    <p:notesMasterId r:id="rId32"/>
  </p:notesMasterIdLst>
  <p:handoutMasterIdLst>
    <p:handoutMasterId r:id="rId33"/>
  </p:handoutMasterIdLst>
  <p:sldIdLst>
    <p:sldId id="352" r:id="rId3"/>
    <p:sldId id="400" r:id="rId4"/>
    <p:sldId id="377" r:id="rId5"/>
    <p:sldId id="372" r:id="rId6"/>
    <p:sldId id="373" r:id="rId7"/>
    <p:sldId id="362" r:id="rId8"/>
    <p:sldId id="363" r:id="rId9"/>
    <p:sldId id="384" r:id="rId10"/>
    <p:sldId id="385" r:id="rId11"/>
    <p:sldId id="390" r:id="rId12"/>
    <p:sldId id="391" r:id="rId13"/>
    <p:sldId id="401" r:id="rId14"/>
    <p:sldId id="404" r:id="rId15"/>
    <p:sldId id="408" r:id="rId16"/>
    <p:sldId id="409" r:id="rId17"/>
    <p:sldId id="410" r:id="rId18"/>
    <p:sldId id="392" r:id="rId19"/>
    <p:sldId id="393" r:id="rId20"/>
    <p:sldId id="394" r:id="rId21"/>
    <p:sldId id="395" r:id="rId22"/>
    <p:sldId id="396" r:id="rId23"/>
    <p:sldId id="397" r:id="rId24"/>
    <p:sldId id="398" r:id="rId25"/>
    <p:sldId id="399" r:id="rId26"/>
    <p:sldId id="411" r:id="rId27"/>
    <p:sldId id="402" r:id="rId28"/>
    <p:sldId id="403" r:id="rId29"/>
    <p:sldId id="412" r:id="rId30"/>
    <p:sldId id="367" r:id="rId3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showPr showNarration="1">
    <p:present/>
    <p:sldAll/>
    <p:penClr>
      <a:srgbClr val="FF0000"/>
    </p:penClr>
    <p:extLst>
      <p:ext uri="{EC167BDD-8182-4AB7-AECC-EB403E3ABB37}">
        <p14:laserClr xmlns:mc="http://schemas.openxmlformats.org/markup-compatibility/2006" xmlns:mv="urn:schemas-microsoft-com:mac:vml" xmlns="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>
          <a:srgbClr val="FF0000"/>
        </p14:laserClr>
      </p:ext>
      <p:ext uri="{2FDB2607-1784-4EEB-B798-7EB5836EED8A}">
        <p14:showMediaCtrls xmlns:mc="http://schemas.openxmlformats.org/markup-compatibility/2006" xmlns:mv="urn:schemas-microsoft-com:mac:vml" xmlns="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val="1"/>
      </p:ext>
    </p:extLst>
  </p:showPr>
  <p:clrMru>
    <a:srgbClr val="4383D1"/>
    <a:srgbClr val="325886"/>
    <a:srgbClr val="FFFF00"/>
  </p:clrMru>
  <p:extLst>
    <p:ext uri="{E76CE94A-603C-4142-B9EB-6D1370010A27}">
      <p14:discardImageEditData xmlns:mc="http://schemas.openxmlformats.org/markup-compatibility/2006" xmlns:mv="urn:schemas-microsoft-com:mac:vml" xmlns="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val="0"/>
    </p:ext>
    <p:ext uri="{D31A062A-798A-4329-ABDD-BBA856620510}">
      <p14:defaultImageDpi xmlns:mc="http://schemas.openxmlformats.org/markup-compatibility/2006" xmlns:mv="urn:schemas-microsoft-com:mac:vml" xmlns="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lastView="sldThumbnailView">
  <p:normalViewPr>
    <p:restoredLeft sz="23397" autoAdjust="0"/>
    <p:restoredTop sz="86567" autoAdjust="0"/>
  </p:normalViewPr>
  <p:slideViewPr>
    <p:cSldViewPr showGuides="1">
      <p:cViewPr varScale="1">
        <p:scale>
          <a:sx n="141" d="100"/>
          <a:sy n="141" d="100"/>
        </p:scale>
        <p:origin x="-120" y="-672"/>
      </p:cViewPr>
      <p:guideLst>
        <p:guide orient="horz" pos="624"/>
        <p:guide pos="384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0" d="100"/>
        <a:sy n="70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8.xml"/><Relationship Id="rId21" Type="http://schemas.openxmlformats.org/officeDocument/2006/relationships/slide" Target="slides/slide19.xml"/><Relationship Id="rId22" Type="http://schemas.openxmlformats.org/officeDocument/2006/relationships/slide" Target="slides/slide20.xml"/><Relationship Id="rId23" Type="http://schemas.openxmlformats.org/officeDocument/2006/relationships/slide" Target="slides/slide21.xml"/><Relationship Id="rId24" Type="http://schemas.openxmlformats.org/officeDocument/2006/relationships/slide" Target="slides/slide22.xml"/><Relationship Id="rId25" Type="http://schemas.openxmlformats.org/officeDocument/2006/relationships/slide" Target="slides/slide23.xml"/><Relationship Id="rId26" Type="http://schemas.openxmlformats.org/officeDocument/2006/relationships/slide" Target="slides/slide24.xml"/><Relationship Id="rId27" Type="http://schemas.openxmlformats.org/officeDocument/2006/relationships/slide" Target="slides/slide25.xml"/><Relationship Id="rId28" Type="http://schemas.openxmlformats.org/officeDocument/2006/relationships/slide" Target="slides/slide26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30" Type="http://schemas.openxmlformats.org/officeDocument/2006/relationships/slide" Target="slides/slide28.xml"/><Relationship Id="rId31" Type="http://schemas.openxmlformats.org/officeDocument/2006/relationships/slide" Target="slides/slide29.xml"/><Relationship Id="rId32" Type="http://schemas.openxmlformats.org/officeDocument/2006/relationships/notesMaster" Target="notesMasters/notesMaster1.xml"/><Relationship Id="rId9" Type="http://schemas.openxmlformats.org/officeDocument/2006/relationships/slide" Target="slides/slide7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33" Type="http://schemas.openxmlformats.org/officeDocument/2006/relationships/handoutMaster" Target="handoutMasters/handoutMaster1.xml"/><Relationship Id="rId34" Type="http://schemas.openxmlformats.org/officeDocument/2006/relationships/printerSettings" Target="printerSettings/printerSettings1.bin"/><Relationship Id="rId35" Type="http://schemas.openxmlformats.org/officeDocument/2006/relationships/presProps" Target="presProps.xml"/><Relationship Id="rId36" Type="http://schemas.openxmlformats.org/officeDocument/2006/relationships/viewProps" Target="viewProps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slide" Target="slides/slide15.xml"/><Relationship Id="rId18" Type="http://schemas.openxmlformats.org/officeDocument/2006/relationships/slide" Target="slides/slide16.xml"/><Relationship Id="rId19" Type="http://schemas.openxmlformats.org/officeDocument/2006/relationships/slide" Target="slides/slide17.xml"/><Relationship Id="rId37" Type="http://schemas.openxmlformats.org/officeDocument/2006/relationships/theme" Target="theme/theme1.xml"/><Relationship Id="rId38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801ECE4-9998-4A19-BEB0-65E0EE234085}" type="datetimeFigureOut">
              <a:rPr lang="en-US" smtClean="0"/>
              <a:pPr/>
              <a:t>3/22/12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DC04D92-DC59-44E3-B82D-554F443654B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="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val="371237928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D8E07F1-B2FB-4691-95A4-0564F4B8A99B}" type="datetimeFigureOut">
              <a:rPr lang="en-US" smtClean="0"/>
              <a:pPr/>
              <a:t>3/22/12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BDC692A-53EC-4FBB-9A04-8241D3E4BF8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="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val="39678545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DC692A-53EC-4FBB-9A04-8241D3E4BF83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Awareness webinars</a:t>
            </a:r>
            <a:r>
              <a:rPr lang="en-US" baseline="0" dirty="0" smtClean="0"/>
              <a:t> = general awareness about 1) what is GIS; 2) how educators are currently using GIS to cover topics in the classroom (Language Arts, History, Science); 3) how educators are using GIS to engage students in community projects; and 4) some of the details of the NY Statewide license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5141EF-894F-4FE8-AA4C-D1EA7BEF88DB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79054167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DC692A-53EC-4FBB-9A04-8241D3E4BF83}" type="slidenum">
              <a:rPr lang="en-US" smtClean="0">
                <a:solidFill>
                  <a:prstClr val="black"/>
                </a:solidFill>
              </a:rPr>
              <a:pPr/>
              <a:t>25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DC692A-53EC-4FBB-9A04-8241D3E4BF83}" type="slidenum">
              <a:rPr lang="en-US" smtClean="0">
                <a:solidFill>
                  <a:prstClr val="black"/>
                </a:solidFill>
              </a:rPr>
              <a:pPr/>
              <a:t>28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DC692A-53EC-4FBB-9A04-8241D3E4BF83}" type="slidenum">
              <a:rPr lang="en-US" smtClean="0"/>
              <a:pPr/>
              <a:t>29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DC692A-53EC-4FBB-9A04-8241D3E4BF83}" type="slidenum">
              <a:rPr lang="en-US" smtClean="0">
                <a:solidFill>
                  <a:prstClr val="black"/>
                </a:solidFill>
              </a:rPr>
              <a:pPr/>
              <a:t>2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DC692A-53EC-4FBB-9A04-8241D3E4BF83}" type="slidenum">
              <a:rPr lang="en-US" smtClean="0">
                <a:solidFill>
                  <a:prstClr val="black"/>
                </a:solidFill>
              </a:rPr>
              <a:pPr/>
              <a:t>3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DC692A-53EC-4FBB-9A04-8241D3E4BF83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DC692A-53EC-4FBB-9A04-8241D3E4BF83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DC692A-53EC-4FBB-9A04-8241D3E4BF83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Awareness webinars</a:t>
            </a:r>
            <a:r>
              <a:rPr lang="en-US" baseline="0" dirty="0" smtClean="0"/>
              <a:t> = general awareness about 1) what is GIS; 2) how educators are currently using GIS to cover topics in the classroom (Language Arts, History, Science); 3) how educators are using GIS to engage students in community projects; and 4) some of the details of the NY Statewide license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5141EF-894F-4FE8-AA4C-D1EA7BEF88DB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79054167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Awareness webinars</a:t>
            </a:r>
            <a:r>
              <a:rPr lang="en-US" baseline="0" dirty="0" smtClean="0"/>
              <a:t> = general awareness about 1) what is GIS; 2) how educators are currently using GIS to cover topics in the classroom (Language Arts, History, Science); 3) how educators are using GIS to engage students in community projects; and 4) some of the details of the NY Statewide license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5141EF-894F-4FE8-AA4C-D1EA7BEF88DB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79054167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Awareness webinars</a:t>
            </a:r>
            <a:r>
              <a:rPr lang="en-US" baseline="0" dirty="0" smtClean="0"/>
              <a:t> = general awareness about 1) what is GIS; 2) how educators are currently using GIS to cover topics in the classroom (Language Arts, History, Science); 3) how educators are using GIS to engage students in community projects; and 4) some of the details of the NY Statewide license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5141EF-894F-4FE8-AA4C-D1EA7BEF88DB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7905416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3.jpe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3.jpeg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7067B1C-9A57-42F4-9D76-671CA29E81F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067B1C-9A57-42F4-9D76-671CA29E81F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F7067B1C-9A57-42F4-9D76-671CA29E81F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30F249EB-77E5-4631-8852-35BD1E4BBB71}" type="datetimeFigureOut">
              <a:rPr lang="en-US" smtClean="0"/>
              <a:pPr/>
              <a:t>3/22/12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en-US">
              <a:solidFill>
                <a:srgbClr val="EEECE1"/>
              </a:solidFill>
            </a:endParaRPr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7067B1C-9A57-42F4-9D76-671CA29E81FA}" type="slidenum">
              <a:rPr lang="en-US" smtClean="0">
                <a:solidFill>
                  <a:srgbClr val="EEECE1"/>
                </a:solidFill>
              </a:rPr>
              <a:pPr/>
              <a:t>‹#›</a:t>
            </a:fld>
            <a:endParaRPr lang="en-US">
              <a:solidFill>
                <a:srgbClr val="EEECE1"/>
              </a:solidFill>
            </a:endParaRPr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="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val="2948069856"/>
      </p:ext>
    </p:extLst>
  </p:cSld>
  <p:clrMapOvr>
    <a:masterClrMapping/>
  </p:clrMapOvr>
  <p:transition spd="med"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28600"/>
            <a:ext cx="8534400" cy="990600"/>
          </a:xfrm>
        </p:spPr>
        <p:txBody>
          <a:bodyPr>
            <a:noAutofit/>
          </a:bodyPr>
          <a:lstStyle>
            <a:lvl1pPr>
              <a:defRPr sz="4000" b="1">
                <a:latin typeface="Tahoma" pitchFamily="34" charset="0"/>
                <a:ea typeface="Tahoma" pitchFamily="34" charset="0"/>
                <a:cs typeface="Tahoma" pitchFamily="34" charset="0"/>
              </a:defRPr>
            </a:lvl1pPr>
          </a:lstStyle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EEECE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F7067B1C-9A57-42F4-9D76-671CA29E81F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12648" y="1752600"/>
            <a:ext cx="8153400" cy="4343400"/>
          </a:xfrm>
        </p:spPr>
        <p:txBody>
          <a:bodyPr/>
          <a:lstStyle>
            <a:lvl1pPr>
              <a:lnSpc>
                <a:spcPct val="100000"/>
              </a:lnSpc>
              <a:spcBef>
                <a:spcPts val="1200"/>
              </a:spcBef>
              <a:buSzPct val="70000"/>
              <a:buFont typeface="Wingdings 2" pitchFamily="18" charset="2"/>
              <a:buChar char="¤"/>
              <a:defRPr>
                <a:latin typeface="Calibri" pitchFamily="34" charset="0"/>
                <a:ea typeface="Tahoma" pitchFamily="34" charset="0"/>
                <a:cs typeface="Tahoma" pitchFamily="34" charset="0"/>
              </a:defRPr>
            </a:lvl1pPr>
            <a:lvl2pPr>
              <a:defRPr>
                <a:latin typeface="Calibri" pitchFamily="34" charset="0"/>
                <a:ea typeface="Tahoma" pitchFamily="34" charset="0"/>
                <a:cs typeface="Tahoma" pitchFamily="34" charset="0"/>
              </a:defRPr>
            </a:lvl2pPr>
            <a:lvl3pPr>
              <a:defRPr>
                <a:latin typeface="Calibri" pitchFamily="34" charset="0"/>
                <a:ea typeface="Tahoma" pitchFamily="34" charset="0"/>
                <a:cs typeface="Tahoma" pitchFamily="34" charset="0"/>
              </a:defRPr>
            </a:lvl3pPr>
            <a:lvl4pPr>
              <a:defRPr>
                <a:latin typeface="Calibri" pitchFamily="34" charset="0"/>
                <a:ea typeface="Tahoma" pitchFamily="34" charset="0"/>
                <a:cs typeface="Tahoma" pitchFamily="34" charset="0"/>
              </a:defRPr>
            </a:lvl4pPr>
            <a:lvl5pPr>
              <a:defRPr>
                <a:latin typeface="Calibri" pitchFamily="34" charset="0"/>
                <a:ea typeface="Tahoma" pitchFamily="34" charset="0"/>
                <a:cs typeface="Tahoma" pitchFamily="34" charset="0"/>
              </a:defRPr>
            </a:lvl5pPr>
          </a:lstStyle>
          <a:p>
            <a:pPr lvl="0" eaLnBrk="1" latinLnBrk="0" hangingPunct="1"/>
            <a:r>
              <a:rPr lang="en-US" dirty="0" smtClean="0"/>
              <a:t>Click to edit Master text styles</a:t>
            </a:r>
          </a:p>
          <a:p>
            <a:pPr lvl="1" eaLnBrk="1" latinLnBrk="0" hangingPunct="1"/>
            <a:r>
              <a:rPr lang="en-US" dirty="0" smtClean="0"/>
              <a:t>Second level</a:t>
            </a:r>
          </a:p>
          <a:p>
            <a:pPr lvl="2" eaLnBrk="1" latinLnBrk="0" hangingPunct="1"/>
            <a:r>
              <a:rPr lang="en-US" dirty="0" smtClean="0"/>
              <a:t>Third level</a:t>
            </a:r>
          </a:p>
          <a:p>
            <a:pPr lvl="3" eaLnBrk="1" latinLnBrk="0" hangingPunct="1"/>
            <a:r>
              <a:rPr lang="en-US" dirty="0" smtClean="0"/>
              <a:t>Fourth level</a:t>
            </a:r>
          </a:p>
          <a:p>
            <a:pPr lvl="4" eaLnBrk="1" latinLnBrk="0" hangingPunct="1"/>
            <a:r>
              <a:rPr lang="en-US" dirty="0" smtClean="0"/>
              <a:t>Fifth level</a:t>
            </a:r>
            <a:endParaRPr kumimoji="0" lang="en-US" dirty="0"/>
          </a:p>
        </p:txBody>
      </p:sp>
      <p:pic>
        <p:nvPicPr>
          <p:cNvPr id="11" name="Picture 19" descr="NYSGISA Logo 040706 sml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153400" y="1237899"/>
            <a:ext cx="895850" cy="3108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0" name="Straight Connector 9"/>
          <p:cNvCxnSpPr/>
          <p:nvPr userDrawn="1"/>
        </p:nvCxnSpPr>
        <p:spPr>
          <a:xfrm>
            <a:off x="0" y="6534150"/>
            <a:ext cx="9144000" cy="0"/>
          </a:xfrm>
          <a:prstGeom prst="line">
            <a:avLst/>
          </a:prstGeom>
          <a:ln w="381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 userDrawn="1"/>
        </p:nvSpPr>
        <p:spPr>
          <a:xfrm>
            <a:off x="6831105" y="6400800"/>
            <a:ext cx="1217834" cy="338554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txBody>
          <a:bodyPr wrap="none">
            <a:spAutoFit/>
          </a:bodyPr>
          <a:lstStyle/>
          <a:p>
            <a:r>
              <a:rPr lang="en-US" sz="1600" dirty="0" smtClean="0">
                <a:solidFill>
                  <a:srgbClr val="9BBB59"/>
                </a:solidFill>
                <a:latin typeface="Calibri" pitchFamily="34" charset="0"/>
              </a:rPr>
              <a:t>NEARC 2011</a:t>
            </a:r>
            <a:endParaRPr lang="en-US" sz="1600" dirty="0">
              <a:solidFill>
                <a:srgbClr val="9BBB59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="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val="3324670399"/>
      </p:ext>
    </p:extLst>
  </p:cSld>
  <p:clrMapOvr>
    <a:masterClrMapping/>
  </p:clrMapOvr>
  <p:transition spd="med"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1600200"/>
            <a:ext cx="18288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905000" y="1600200"/>
            <a:ext cx="72390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57400" y="1600200"/>
            <a:ext cx="6934200" cy="990600"/>
          </a:xfrm>
        </p:spPr>
        <p:txBody>
          <a:bodyPr/>
          <a:lstStyle>
            <a:lvl1pPr algn="l">
              <a:buNone/>
              <a:defRPr sz="4400" b="1" cap="none">
                <a:solidFill>
                  <a:srgbClr val="FFFFFF"/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1pPr>
          </a:lstStyle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grpSp>
        <p:nvGrpSpPr>
          <p:cNvPr id="17" name="Group 16"/>
          <p:cNvGrpSpPr/>
          <p:nvPr userDrawn="1"/>
        </p:nvGrpSpPr>
        <p:grpSpPr>
          <a:xfrm>
            <a:off x="658556" y="1828800"/>
            <a:ext cx="1170244" cy="543082"/>
            <a:chOff x="922946" y="1676400"/>
            <a:chExt cx="1170244" cy="543082"/>
          </a:xfrm>
        </p:grpSpPr>
        <p:sp>
          <p:nvSpPr>
            <p:cNvPr id="15" name="TextBox 14"/>
            <p:cNvSpPr txBox="1"/>
            <p:nvPr/>
          </p:nvSpPr>
          <p:spPr>
            <a:xfrm>
              <a:off x="932295" y="1676400"/>
              <a:ext cx="116089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solidFill>
                    <a:prstClr val="black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NYS GIS</a:t>
              </a:r>
            </a:p>
          </p:txBody>
        </p:sp>
        <p:sp>
          <p:nvSpPr>
            <p:cNvPr id="16" name="TextBox 15"/>
            <p:cNvSpPr txBox="1"/>
            <p:nvPr userDrawn="1"/>
          </p:nvSpPr>
          <p:spPr>
            <a:xfrm>
              <a:off x="922946" y="1888622"/>
              <a:ext cx="1141659" cy="33086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550" dirty="0" smtClean="0">
                  <a:solidFill>
                    <a:prstClr val="black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association</a:t>
              </a:r>
              <a:endParaRPr lang="en-US" sz="1550" dirty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p:grpSp>
        <p:nvGrpSpPr>
          <p:cNvPr id="23" name="Group 22"/>
          <p:cNvGrpSpPr/>
          <p:nvPr userDrawn="1"/>
        </p:nvGrpSpPr>
        <p:grpSpPr>
          <a:xfrm>
            <a:off x="-33471" y="1752600"/>
            <a:ext cx="753455" cy="685799"/>
            <a:chOff x="1371600" y="0"/>
            <a:chExt cx="753455" cy="685799"/>
          </a:xfrm>
        </p:grpSpPr>
        <p:sp>
          <p:nvSpPr>
            <p:cNvPr id="18" name="Oval 17"/>
            <p:cNvSpPr/>
            <p:nvPr userDrawn="1"/>
          </p:nvSpPr>
          <p:spPr>
            <a:xfrm>
              <a:off x="1608747" y="76200"/>
              <a:ext cx="516308" cy="524855"/>
            </a:xfrm>
            <a:prstGeom prst="ellipse">
              <a:avLst/>
            </a:prstGeom>
            <a:solidFill>
              <a:schemeClr val="tx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grpSp>
          <p:nvGrpSpPr>
            <p:cNvPr id="22" name="Group 21"/>
            <p:cNvGrpSpPr/>
            <p:nvPr userDrawn="1"/>
          </p:nvGrpSpPr>
          <p:grpSpPr>
            <a:xfrm>
              <a:off x="1371600" y="0"/>
              <a:ext cx="750093" cy="685799"/>
              <a:chOff x="2133600" y="76201"/>
              <a:chExt cx="750093" cy="685799"/>
            </a:xfrm>
          </p:grpSpPr>
          <p:sp>
            <p:nvSpPr>
              <p:cNvPr id="21" name="Oval 20"/>
              <p:cNvSpPr/>
              <p:nvPr userDrawn="1"/>
            </p:nvSpPr>
            <p:spPr>
              <a:xfrm>
                <a:off x="2362200" y="228600"/>
                <a:ext cx="381000" cy="381000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pic>
            <p:nvPicPr>
              <p:cNvPr id="11" name="Picture 19" descr="NYSGISA Logo 040706 sml"/>
              <p:cNvPicPr>
                <a:picLocks noChangeAspect="1" noChangeArrowheads="1"/>
              </p:cNvPicPr>
              <p:nvPr/>
            </p:nvPicPr>
            <p:blipFill>
              <a:blip r:embed="rId2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 r="62043"/>
              <a:stretch>
                <a:fillRect/>
              </a:stretch>
            </p:blipFill>
            <p:spPr bwMode="auto">
              <a:xfrm>
                <a:off x="2133600" y="76201"/>
                <a:ext cx="750093" cy="68579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</p:grpSp>
    </p:spTree>
    <p:extLst>
      <p:ext uri="{BB962C8B-B14F-4D97-AF65-F5344CB8AC3E}">
        <p14:creationId xmlns:mc="http://schemas.openxmlformats.org/markup-compatibility/2006" xmlns:mv="urn:schemas-microsoft-com:mac:vml" xmlns="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val="3646175715"/>
      </p:ext>
    </p:extLst>
  </p:cSld>
  <p:clrMapOvr>
    <a:masterClrMapping/>
  </p:clrMapOvr>
  <p:transition spd="med"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30F249EB-77E5-4631-8852-35BD1E4BBB71}" type="datetimeFigureOut">
              <a:rPr lang="en-US" smtClean="0">
                <a:solidFill>
                  <a:srgbClr val="EEECE1"/>
                </a:solidFill>
              </a:rPr>
              <a:pPr/>
              <a:t>3/22/12</a:t>
            </a:fld>
            <a:endParaRPr lang="en-US">
              <a:solidFill>
                <a:srgbClr val="EEECE1"/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F7067B1C-9A57-42F4-9D76-671CA29E81F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>
              <a:solidFill>
                <a:srgbClr val="EEECE1"/>
              </a:solidFill>
            </a:endParaRPr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="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val="2293927914"/>
      </p:ext>
    </p:extLst>
  </p:cSld>
  <p:clrMapOvr>
    <a:masterClrMapping/>
  </p:clrMapOvr>
  <p:transition spd="med"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30F249EB-77E5-4631-8852-35BD1E4BBB71}" type="datetimeFigureOut">
              <a:rPr lang="en-US" smtClean="0">
                <a:solidFill>
                  <a:srgbClr val="EEECE1"/>
                </a:solidFill>
              </a:rPr>
              <a:pPr/>
              <a:t>3/22/12</a:t>
            </a:fld>
            <a:endParaRPr lang="en-US">
              <a:solidFill>
                <a:srgbClr val="EEECE1"/>
              </a:solidFill>
            </a:endParaRP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F7067B1C-9A57-42F4-9D76-671CA29E81F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>
              <a:solidFill>
                <a:srgbClr val="EEECE1"/>
              </a:solidFill>
            </a:endParaRPr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="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val="60035458"/>
      </p:ext>
    </p:extLst>
  </p:cSld>
  <p:clrMapOvr>
    <a:masterClrMapping/>
  </p:clrMapOvr>
  <p:transition spd="med"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F249EB-77E5-4631-8852-35BD1E4BBB71}" type="datetimeFigureOut">
              <a:rPr lang="en-US" smtClean="0">
                <a:solidFill>
                  <a:srgbClr val="EEECE1"/>
                </a:solidFill>
              </a:rPr>
              <a:pPr/>
              <a:t>3/22/12</a:t>
            </a:fld>
            <a:endParaRPr lang="en-US">
              <a:solidFill>
                <a:srgbClr val="EEECE1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EEECE1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F7067B1C-9A57-42F4-9D76-671CA29E81F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="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val="190890963"/>
      </p:ext>
    </p:extLst>
  </p:cSld>
  <p:clrMapOvr>
    <a:masterClrMapping/>
  </p:clrMapOvr>
  <p:transition spd="med"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F249EB-77E5-4631-8852-35BD1E4BBB71}" type="datetimeFigureOut">
              <a:rPr lang="en-US" smtClean="0">
                <a:solidFill>
                  <a:srgbClr val="EEECE1"/>
                </a:solidFill>
              </a:rPr>
              <a:pPr/>
              <a:t>3/22/12</a:t>
            </a:fld>
            <a:endParaRPr lang="en-US">
              <a:solidFill>
                <a:srgbClr val="EEECE1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EEECE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7067B1C-9A57-42F4-9D76-671CA29E81FA}" type="slidenum">
              <a:rPr lang="en-US" smtClean="0">
                <a:solidFill>
                  <a:srgbClr val="EEECE1"/>
                </a:solidFill>
              </a:rPr>
              <a:pPr/>
              <a:t>‹#›</a:t>
            </a:fld>
            <a:endParaRPr lang="en-US">
              <a:solidFill>
                <a:srgbClr val="EEECE1"/>
              </a:solidFill>
            </a:endParaRPr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="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val="1177987255"/>
      </p:ext>
    </p:extLst>
  </p:cSld>
  <p:clrMapOvr>
    <a:masterClrMapping/>
  </p:clrMapOvr>
  <p:transition spd="med"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F249EB-77E5-4631-8852-35BD1E4BBB71}" type="datetimeFigureOut">
              <a:rPr lang="en-US" smtClean="0">
                <a:solidFill>
                  <a:srgbClr val="EEECE1"/>
                </a:solidFill>
              </a:rPr>
              <a:pPr/>
              <a:t>3/22/12</a:t>
            </a:fld>
            <a:endParaRPr lang="en-US">
              <a:solidFill>
                <a:srgbClr val="EEECE1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EEECE1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F7067B1C-9A57-42F4-9D76-671CA29E81F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="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val="2101043113"/>
      </p:ext>
    </p:extLst>
  </p:cSld>
  <p:clrMapOvr>
    <a:masterClrMapping/>
  </p:clrMapOvr>
  <p:transition spd="med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28600"/>
            <a:ext cx="8534400" cy="990600"/>
          </a:xfrm>
        </p:spPr>
        <p:txBody>
          <a:bodyPr>
            <a:noAutofit/>
          </a:bodyPr>
          <a:lstStyle>
            <a:lvl1pPr>
              <a:defRPr sz="4000" b="1">
                <a:latin typeface="Tahoma" pitchFamily="34" charset="0"/>
                <a:ea typeface="Tahoma" pitchFamily="34" charset="0"/>
                <a:cs typeface="Tahoma" pitchFamily="34" charset="0"/>
              </a:defRPr>
            </a:lvl1pPr>
          </a:lstStyle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F7067B1C-9A57-42F4-9D76-671CA29E81F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12648" y="1752600"/>
            <a:ext cx="8153400" cy="4343400"/>
          </a:xfrm>
        </p:spPr>
        <p:txBody>
          <a:bodyPr/>
          <a:lstStyle>
            <a:lvl1pPr>
              <a:lnSpc>
                <a:spcPct val="100000"/>
              </a:lnSpc>
              <a:spcBef>
                <a:spcPts val="1200"/>
              </a:spcBef>
              <a:buSzPct val="70000"/>
              <a:buFont typeface="Wingdings 2" pitchFamily="18" charset="2"/>
              <a:buChar char="¤"/>
              <a:defRPr>
                <a:latin typeface="Calibri" pitchFamily="34" charset="0"/>
                <a:ea typeface="Tahoma" pitchFamily="34" charset="0"/>
                <a:cs typeface="Tahoma" pitchFamily="34" charset="0"/>
              </a:defRPr>
            </a:lvl1pPr>
            <a:lvl2pPr>
              <a:defRPr>
                <a:latin typeface="Calibri" pitchFamily="34" charset="0"/>
                <a:ea typeface="Tahoma" pitchFamily="34" charset="0"/>
                <a:cs typeface="Tahoma" pitchFamily="34" charset="0"/>
              </a:defRPr>
            </a:lvl2pPr>
            <a:lvl3pPr>
              <a:defRPr>
                <a:latin typeface="Calibri" pitchFamily="34" charset="0"/>
                <a:ea typeface="Tahoma" pitchFamily="34" charset="0"/>
                <a:cs typeface="Tahoma" pitchFamily="34" charset="0"/>
              </a:defRPr>
            </a:lvl3pPr>
            <a:lvl4pPr>
              <a:defRPr>
                <a:latin typeface="Calibri" pitchFamily="34" charset="0"/>
                <a:ea typeface="Tahoma" pitchFamily="34" charset="0"/>
                <a:cs typeface="Tahoma" pitchFamily="34" charset="0"/>
              </a:defRPr>
            </a:lvl4pPr>
            <a:lvl5pPr>
              <a:defRPr>
                <a:latin typeface="Calibri" pitchFamily="34" charset="0"/>
                <a:ea typeface="Tahoma" pitchFamily="34" charset="0"/>
                <a:cs typeface="Tahoma" pitchFamily="34" charset="0"/>
              </a:defRPr>
            </a:lvl5pPr>
          </a:lstStyle>
          <a:p>
            <a:pPr lvl="0" eaLnBrk="1" latinLnBrk="0" hangingPunct="1"/>
            <a:r>
              <a:rPr lang="en-US" dirty="0" smtClean="0"/>
              <a:t>Click to edit Master text styles</a:t>
            </a:r>
          </a:p>
          <a:p>
            <a:pPr lvl="1" eaLnBrk="1" latinLnBrk="0" hangingPunct="1"/>
            <a:r>
              <a:rPr lang="en-US" dirty="0" smtClean="0"/>
              <a:t>Second level</a:t>
            </a:r>
          </a:p>
          <a:p>
            <a:pPr lvl="2" eaLnBrk="1" latinLnBrk="0" hangingPunct="1"/>
            <a:r>
              <a:rPr lang="en-US" dirty="0" smtClean="0"/>
              <a:t>Third level</a:t>
            </a:r>
          </a:p>
          <a:p>
            <a:pPr lvl="3" eaLnBrk="1" latinLnBrk="0" hangingPunct="1"/>
            <a:r>
              <a:rPr lang="en-US" dirty="0" smtClean="0"/>
              <a:t>Fourth level</a:t>
            </a:r>
          </a:p>
          <a:p>
            <a:pPr lvl="4" eaLnBrk="1" latinLnBrk="0" hangingPunct="1"/>
            <a:r>
              <a:rPr lang="en-US" dirty="0" smtClean="0"/>
              <a:t>Fifth level</a:t>
            </a:r>
            <a:endParaRPr kumimoji="0" lang="en-US" dirty="0"/>
          </a:p>
        </p:txBody>
      </p:sp>
      <p:pic>
        <p:nvPicPr>
          <p:cNvPr id="11" name="Picture 19" descr="NYSGISA Logo 040706 sml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153400" y="1237899"/>
            <a:ext cx="895850" cy="3108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0" name="Straight Connector 9"/>
          <p:cNvCxnSpPr/>
          <p:nvPr userDrawn="1"/>
        </p:nvCxnSpPr>
        <p:spPr>
          <a:xfrm>
            <a:off x="0" y="6534150"/>
            <a:ext cx="9144000" cy="0"/>
          </a:xfrm>
          <a:prstGeom prst="line">
            <a:avLst/>
          </a:prstGeom>
          <a:ln w="381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 userDrawn="1"/>
        </p:nvSpPr>
        <p:spPr>
          <a:xfrm>
            <a:off x="6831105" y="6400800"/>
            <a:ext cx="1217834" cy="338554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txBody>
          <a:bodyPr wrap="none">
            <a:spAutoFit/>
          </a:bodyPr>
          <a:lstStyle/>
          <a:p>
            <a:r>
              <a:rPr lang="en-US" sz="1600" dirty="0" smtClean="0">
                <a:solidFill>
                  <a:schemeClr val="accent2"/>
                </a:solidFill>
                <a:latin typeface="Calibri" pitchFamily="34" charset="0"/>
              </a:rPr>
              <a:t>NEARC 2011</a:t>
            </a:r>
            <a:endParaRPr lang="en-US" sz="1600" dirty="0">
              <a:solidFill>
                <a:schemeClr val="accent2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Rectangle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30F249EB-77E5-4631-8852-35BD1E4BBB71}" type="datetimeFigureOut">
              <a:rPr lang="en-US" smtClean="0">
                <a:solidFill>
                  <a:srgbClr val="EEECE1"/>
                </a:solidFill>
              </a:rPr>
              <a:pPr/>
              <a:t>3/22/12</a:t>
            </a:fld>
            <a:endParaRPr lang="en-US">
              <a:solidFill>
                <a:srgbClr val="EEECE1"/>
              </a:solidFill>
            </a:endParaRPr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F7067B1C-9A57-42F4-9D76-671CA29E81F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en-US">
              <a:solidFill>
                <a:srgbClr val="EEECE1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="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val="429785967"/>
      </p:ext>
    </p:extLst>
  </p:cSld>
  <p:clrMapOvr>
    <a:masterClrMapping/>
  </p:clrMapOvr>
  <p:transition spd="med"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F249EB-77E5-4631-8852-35BD1E4BBB71}" type="datetimeFigureOut">
              <a:rPr lang="en-US" smtClean="0">
                <a:solidFill>
                  <a:srgbClr val="EEECE1"/>
                </a:solidFill>
              </a:rPr>
              <a:pPr/>
              <a:t>3/22/12</a:t>
            </a:fld>
            <a:endParaRPr lang="en-US">
              <a:solidFill>
                <a:srgbClr val="EEECE1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EEECE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067B1C-9A57-42F4-9D76-671CA29E81F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="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val="1870914288"/>
      </p:ext>
    </p:extLst>
  </p:cSld>
  <p:clrMapOvr>
    <a:masterClrMapping/>
  </p:clrMapOvr>
  <p:transition spd="med"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30F249EB-77E5-4631-8852-35BD1E4BBB71}" type="datetimeFigureOut">
              <a:rPr lang="en-US" smtClean="0">
                <a:solidFill>
                  <a:srgbClr val="EEECE1"/>
                </a:solidFill>
              </a:rPr>
              <a:pPr/>
              <a:t>3/22/12</a:t>
            </a:fld>
            <a:endParaRPr lang="en-US">
              <a:solidFill>
                <a:srgbClr val="EEECE1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en-US">
              <a:solidFill>
                <a:srgbClr val="EEECE1"/>
              </a:solidFill>
            </a:endParaRPr>
          </a:p>
        </p:txBody>
      </p:sp>
      <p:sp>
        <p:nvSpPr>
          <p:cNvPr id="7" name="Rectangle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F7067B1C-9A57-42F4-9D76-671CA29E81F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="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val="4030690908"/>
      </p:ext>
    </p:extLst>
  </p:cSld>
  <p:clrMapOvr>
    <a:masterClrMapping/>
  </p:clrMapOvr>
  <p:transition spd="med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Rectangle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F7067B1C-9A57-42F4-9D76-671CA29E81F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ransition spd="med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F7067B1C-9A57-42F4-9D76-671CA29E81F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  <p:transition spd="med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F7067B1C-9A57-42F4-9D76-671CA29E81F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  <p:transition spd="med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F7067B1C-9A57-42F4-9D76-671CA29E81F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7067B1C-9A57-42F4-9D76-671CA29E81F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F7067B1C-9A57-42F4-9D76-671CA29E81F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  <p:transition spd="med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Rectangle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F7067B1C-9A57-42F4-9D76-671CA29E81F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masterClrMapping/>
  </p:clrMapOvr>
  <p:transition spd="med">
    <p:fade/>
  </p:transition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2.xml"/><Relationship Id="rId12" Type="http://schemas.openxmlformats.org/officeDocument/2006/relationships/theme" Target="../theme/theme2.xml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Rectangle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F7067B1C-9A57-42F4-9D76-671CA29E81FA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 spd="med">
    <p:fade/>
  </p:transition>
  <p:hf sldNum="0" hdr="0" ftr="0" dt="0"/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30F249EB-77E5-4631-8852-35BD1E4BBB71}" type="datetimeFigureOut">
              <a:rPr lang="en-US" smtClean="0">
                <a:solidFill>
                  <a:srgbClr val="EEECE1"/>
                </a:solidFill>
              </a:rPr>
              <a:pPr/>
              <a:t>3/22/12</a:t>
            </a:fld>
            <a:endParaRPr lang="en-US">
              <a:solidFill>
                <a:srgbClr val="EEECE1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>
              <a:solidFill>
                <a:srgbClr val="EEECE1"/>
              </a:solidFill>
            </a:endParaRPr>
          </a:p>
        </p:txBody>
      </p:sp>
      <p:sp>
        <p:nvSpPr>
          <p:cNvPr id="7" name="Rectangle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F7067B1C-9A57-42F4-9D76-671CA29E81F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="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val="187510419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ransition spd="med">
    <p:fade/>
  </p:transition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esf.edu/nysgisconf/" TargetMode="Externa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4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sites.google.com/site/nygisk12" TargetMode="External"/><Relationship Id="rId4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Relationship Id="rId3" Type="http://schemas.openxmlformats.org/officeDocument/2006/relationships/image" Target="../media/image13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Relationship Id="rId3" Type="http://schemas.openxmlformats.org/officeDocument/2006/relationships/image" Target="../media/image15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Relationship Id="rId3" Type="http://schemas.openxmlformats.org/officeDocument/2006/relationships/image" Target="../media/image17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Relationship Id="rId3" Type="http://schemas.openxmlformats.org/officeDocument/2006/relationships/image" Target="../media/image19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4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mailto:gismonyc@yahoogroups.com" TargetMode="External"/><Relationship Id="rId4" Type="http://schemas.openxmlformats.org/officeDocument/2006/relationships/hyperlink" Target="mailto:PaMAGIC@yahoogroups.com" TargetMode="External"/><Relationship Id="rId5" Type="http://schemas.openxmlformats.org/officeDocument/2006/relationships/hyperlink" Target="mailto:VGIS-L@list.uvm.edu" TargetMode="External"/><Relationship Id="rId6" Type="http://schemas.openxmlformats.org/officeDocument/2006/relationships/hyperlink" Target="mailto:CTGIS-L@listserv.uconn.edu" TargetMode="External"/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nysgis.net/activities/gitjobs" TargetMode="Externa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www2.gotomeeting.com/register/332350770" TargetMode="External"/><Relationship Id="rId3" Type="http://schemas.openxmlformats.org/officeDocument/2006/relationships/hyperlink" Target="mailto:gis_news_letter@giscafe.com" TargetMode="Externa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nysgis.org/pages/Video.aspx" TargetMode="Externa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2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3124200"/>
            <a:ext cx="9144000" cy="1524000"/>
          </a:xfrm>
        </p:spPr>
        <p:txBody>
          <a:bodyPr>
            <a:noAutofit/>
          </a:bodyPr>
          <a:lstStyle/>
          <a:p>
            <a:pPr algn="ctr"/>
            <a:r>
              <a:rPr lang="en-US" sz="6600" b="1" i="1" cap="none" dirty="0" smtClean="0">
                <a:solidFill>
                  <a:schemeClr val="bg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2012 Winter Meeting</a:t>
            </a:r>
            <a:endParaRPr lang="en-US" sz="6600" b="1" i="1" cap="none" dirty="0">
              <a:solidFill>
                <a:schemeClr val="bg2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grpSp>
        <p:nvGrpSpPr>
          <p:cNvPr id="3" name="Group 5"/>
          <p:cNvGrpSpPr/>
          <p:nvPr/>
        </p:nvGrpSpPr>
        <p:grpSpPr>
          <a:xfrm>
            <a:off x="357155" y="990601"/>
            <a:ext cx="6500845" cy="2438399"/>
            <a:chOff x="0" y="990601"/>
            <a:chExt cx="6500845" cy="2438399"/>
          </a:xfrm>
        </p:grpSpPr>
        <p:pic>
          <p:nvPicPr>
            <p:cNvPr id="4" name="Picture 19" descr="NYSGISA Logo 040706 sml"/>
            <p:cNvPicPr>
              <a:picLocks noChangeAspect="1" noChangeArrowheads="1"/>
            </p:cNvPicPr>
            <p:nvPr/>
          </p:nvPicPr>
          <p:blipFill>
            <a:blip r:embed="rId3" cstate="print"/>
            <a:srcRect r="62043"/>
            <a:stretch>
              <a:fillRect/>
            </a:stretch>
          </p:blipFill>
          <p:spPr bwMode="auto">
            <a:xfrm>
              <a:off x="0" y="990601"/>
              <a:ext cx="2667000" cy="24383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" name="TextBox 4"/>
            <p:cNvSpPr txBox="1"/>
            <p:nvPr/>
          </p:nvSpPr>
          <p:spPr>
            <a:xfrm>
              <a:off x="2590800" y="1219200"/>
              <a:ext cx="3910045" cy="190821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6800" b="1" dirty="0" smtClean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NYS GIS</a:t>
              </a:r>
            </a:p>
            <a:p>
              <a:pPr>
                <a:lnSpc>
                  <a:spcPts val="6000"/>
                </a:lnSpc>
              </a:pPr>
              <a:r>
                <a:rPr lang="en-US" sz="6000" dirty="0" smtClean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association</a:t>
              </a:r>
              <a:endParaRPr lang="en-US" sz="6000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p:sp>
        <p:nvSpPr>
          <p:cNvPr id="6" name="TextBox 5"/>
          <p:cNvSpPr txBox="1"/>
          <p:nvPr/>
        </p:nvSpPr>
        <p:spPr>
          <a:xfrm>
            <a:off x="2514600" y="6172200"/>
            <a:ext cx="6248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dirty="0" smtClean="0">
                <a:latin typeface="Calibri" pitchFamily="34" charset="0"/>
                <a:cs typeface="Calibri" pitchFamily="34" charset="0"/>
              </a:rPr>
              <a:t>Association Winter Meeting March 2012</a:t>
            </a:r>
            <a:endParaRPr lang="en-US" sz="2000" dirty="0"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 smtClean="0"/>
              <a:t>At work for you!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752600"/>
            <a:ext cx="8302752" cy="4648200"/>
          </a:xfrm>
        </p:spPr>
        <p:txBody>
          <a:bodyPr>
            <a:normAutofit fontScale="92500" lnSpcReduction="10000"/>
          </a:bodyPr>
          <a:lstStyle/>
          <a:p>
            <a:pPr>
              <a:spcAft>
                <a:spcPts val="1200"/>
              </a:spcAft>
            </a:pPr>
            <a:r>
              <a:rPr lang="en-US" sz="3892" b="1" dirty="0" smtClean="0"/>
              <a:t>Conference Committee:</a:t>
            </a:r>
          </a:p>
          <a:p>
            <a:pPr lvl="1">
              <a:spcAft>
                <a:spcPts val="1200"/>
              </a:spcAft>
            </a:pPr>
            <a:r>
              <a:rPr lang="en-US" sz="3592" b="1" dirty="0" smtClean="0"/>
              <a:t>2012 NYS GIS Conference  </a:t>
            </a:r>
            <a:r>
              <a:rPr lang="en-US" sz="3600" b="1" dirty="0" smtClean="0">
                <a:hlinkClick r:id="rId2"/>
              </a:rPr>
              <a:t>http://www.esf.edu/nysgisconf/</a:t>
            </a:r>
            <a:r>
              <a:rPr lang="en-US" sz="3600" b="1" dirty="0" smtClean="0"/>
              <a:t> - Featuring Jeff Howe, “</a:t>
            </a:r>
            <a:r>
              <a:rPr lang="en-US" sz="3600" b="1" dirty="0" err="1" smtClean="0"/>
              <a:t>Crowdsourcing</a:t>
            </a:r>
            <a:r>
              <a:rPr lang="en-US" sz="3600" b="1" dirty="0" smtClean="0"/>
              <a:t>”</a:t>
            </a:r>
            <a:endParaRPr lang="en-US" sz="3592" b="1" dirty="0" smtClean="0"/>
          </a:p>
          <a:p>
            <a:pPr lvl="2">
              <a:spcAft>
                <a:spcPts val="1200"/>
              </a:spcAft>
            </a:pPr>
            <a:r>
              <a:rPr lang="en-US" sz="3292" b="1" dirty="0" smtClean="0"/>
              <a:t>May 15-16, Syracuse </a:t>
            </a:r>
          </a:p>
          <a:p>
            <a:pPr lvl="2">
              <a:spcAft>
                <a:spcPts val="1200"/>
              </a:spcAft>
            </a:pPr>
            <a:r>
              <a:rPr lang="en-US" sz="3292" b="1" dirty="0" smtClean="0"/>
              <a:t>New format – App Garden; Technology Petting Zoo – Day 1 – Work Shops; Day 2 Keynotes, Specialized Spatial Spots; </a:t>
            </a:r>
          </a:p>
          <a:p>
            <a:pPr lvl="3">
              <a:spcAft>
                <a:spcPts val="1200"/>
              </a:spcAft>
            </a:pPr>
            <a:endParaRPr lang="en-US" sz="2992" b="1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6781800" y="6367046"/>
            <a:ext cx="1287088" cy="338554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US" sz="1600" dirty="0" smtClean="0"/>
              <a:t>March 2012</a:t>
            </a:r>
            <a:endParaRPr lang="en-US" sz="1600" dirty="0"/>
          </a:p>
        </p:txBody>
      </p:sp>
    </p:spTree>
  </p:cSld>
  <p:clrMapOvr>
    <a:masterClrMapping/>
  </p:clrMapOvr>
  <p:transition spd="med"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 smtClean="0"/>
              <a:t>At work for you!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752600"/>
            <a:ext cx="8302752" cy="4648200"/>
          </a:xfrm>
        </p:spPr>
        <p:txBody>
          <a:bodyPr>
            <a:normAutofit/>
          </a:bodyPr>
          <a:lstStyle/>
          <a:p>
            <a:pPr>
              <a:spcAft>
                <a:spcPts val="1200"/>
              </a:spcAft>
            </a:pPr>
            <a:r>
              <a:rPr lang="en-US" sz="3892" b="1" dirty="0" smtClean="0"/>
              <a:t>Conference Committee:</a:t>
            </a:r>
          </a:p>
          <a:p>
            <a:pPr lvl="1">
              <a:spcAft>
                <a:spcPts val="1200"/>
              </a:spcAft>
            </a:pPr>
            <a:r>
              <a:rPr lang="en-US" sz="3592" b="1" dirty="0" smtClean="0"/>
              <a:t>2013 NYS GIS Conference</a:t>
            </a:r>
          </a:p>
          <a:p>
            <a:pPr lvl="2">
              <a:spcAft>
                <a:spcPts val="1200"/>
              </a:spcAft>
            </a:pPr>
            <a:r>
              <a:rPr lang="en-US" sz="3292" b="1" dirty="0" smtClean="0"/>
              <a:t>New management arrangement</a:t>
            </a:r>
          </a:p>
          <a:p>
            <a:pPr lvl="2">
              <a:spcAft>
                <a:spcPts val="1200"/>
              </a:spcAft>
            </a:pPr>
            <a:r>
              <a:rPr lang="en-US" sz="3292" b="1" dirty="0" smtClean="0"/>
              <a:t>Continue to explore new formats</a:t>
            </a:r>
          </a:p>
          <a:p>
            <a:pPr lvl="2">
              <a:spcAft>
                <a:spcPts val="1200"/>
              </a:spcAft>
            </a:pPr>
            <a:r>
              <a:rPr lang="en-US" sz="3292" b="1" dirty="0" smtClean="0"/>
              <a:t> You tell us what you want!</a:t>
            </a:r>
          </a:p>
          <a:p>
            <a:pPr lvl="3">
              <a:spcAft>
                <a:spcPts val="1200"/>
              </a:spcAft>
            </a:pPr>
            <a:endParaRPr lang="en-US" sz="2992" b="1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6781800" y="6367046"/>
            <a:ext cx="1287088" cy="338554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US" sz="1600" dirty="0" smtClean="0"/>
              <a:t>March 2012</a:t>
            </a:r>
            <a:endParaRPr lang="en-US" sz="1600" dirty="0"/>
          </a:p>
        </p:txBody>
      </p:sp>
    </p:spTree>
  </p:cSld>
  <p:clrMapOvr>
    <a:masterClrMapping/>
  </p:clrMapOvr>
  <p:transition spd="med"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i="1" dirty="0" smtClean="0"/>
              <a:t>At work for you!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09600" y="1752600"/>
            <a:ext cx="8220075" cy="4648200"/>
          </a:xfrm>
        </p:spPr>
        <p:txBody>
          <a:bodyPr>
            <a:normAutofit/>
          </a:bodyPr>
          <a:lstStyle/>
          <a:p>
            <a:r>
              <a:rPr lang="en-US" b="1" dirty="0" smtClean="0"/>
              <a:t>Education of children / educators in GIS</a:t>
            </a:r>
          </a:p>
          <a:p>
            <a:pPr lvl="1"/>
            <a:r>
              <a:rPr lang="en-US" dirty="0" smtClean="0"/>
              <a:t>Facilitated </a:t>
            </a:r>
            <a:r>
              <a:rPr lang="en-US" dirty="0"/>
              <a:t>agreement with Esri for K-12 Site License for New York </a:t>
            </a:r>
            <a:r>
              <a:rPr lang="en-US" dirty="0" smtClean="0"/>
              <a:t>State</a:t>
            </a:r>
          </a:p>
          <a:p>
            <a:pPr lvl="1"/>
            <a:r>
              <a:rPr lang="en-US" dirty="0" smtClean="0"/>
              <a:t>Implementing GIS for K-12 </a:t>
            </a:r>
          </a:p>
          <a:p>
            <a:pPr lvl="1"/>
            <a:r>
              <a:rPr lang="en-US" dirty="0" smtClean="0"/>
              <a:t>Sponsoring TWIST Workshop                                                      </a:t>
            </a:r>
          </a:p>
          <a:p>
            <a:pPr lvl="1"/>
            <a:endParaRPr lang="en-US" dirty="0" smtClean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mc="http://schemas.openxmlformats.org/markup-compatibility/2006" xmlns:mv="urn:schemas-microsoft-com:mac:vml" xmlns="" xmlns:a14="http://schemas.microsoft.com/office/drawing/2010/main" xmlns:p="http://schemas.openxmlformats.org/presentationml/2006/main" xmlns:r="http://schemas.openxmlformats.org/officeDocument/2006/relationships" xmlns:a="http://schemas.openxmlformats.org/drawingml/2006/main" val="0"/>
              </a:ext>
            </a:extLst>
          </a:blip>
          <a:srcRect/>
          <a:stretch>
            <a:fillRect/>
          </a:stretch>
        </p:blipFill>
        <p:spPr bwMode="auto">
          <a:xfrm>
            <a:off x="5480936" y="3925957"/>
            <a:ext cx="3282064" cy="2322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="" xmlns:a14="http://schemas.microsoft.com/office/drawing/2010/main" xmlns:p="http://schemas.openxmlformats.org/presentationml/2006/main" xmlns:r="http://schemas.openxmlformats.org/officeDocument/2006/relationships" xmlns:a="http://schemas.openxmlformats.org/drawingml/2006/main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="" xmlns:a14="http://schemas.microsoft.com/office/drawing/2010/main" xmlns:p="http://schemas.openxmlformats.org/presentationml/2006/main" xmlns:r="http://schemas.openxmlformats.org/officeDocument/2006/relationships" xmlns:a="http://schemas.openxmlformats.org/drawingml/2006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="" xmlns:a14="http://schemas.microsoft.com/office/drawing/2010/main" xmlns:p="http://schemas.openxmlformats.org/presentationml/2006/main" xmlns:r="http://schemas.openxmlformats.org/officeDocument/2006/relationships" xmlns:a="http://schemas.openxmlformats.org/drawingml/2006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mc="http://schemas.openxmlformats.org/markup-compatibility/2006" xmlns:mv="urn:schemas-microsoft-com:mac:vml" xmlns="" xmlns:a14="http://schemas.microsoft.com/office/drawing/2010/main" xmlns:p="http://schemas.openxmlformats.org/presentationml/2006/main" xmlns:r="http://schemas.openxmlformats.org/officeDocument/2006/relationships" xmlns:a="http://schemas.openxmlformats.org/drawingml/2006/main" val="0"/>
              </a:ext>
            </a:extLst>
          </a:blip>
          <a:stretch>
            <a:fillRect/>
          </a:stretch>
        </p:blipFill>
        <p:spPr>
          <a:xfrm>
            <a:off x="6394704" y="2824966"/>
            <a:ext cx="1682496" cy="74980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mc="http://schemas.openxmlformats.org/markup-compatibility/2006" xmlns:mv="urn:schemas-microsoft-com:mac:vml" xmlns="" xmlns:a14="http://schemas.microsoft.com/office/drawing/2010/main" xmlns:p="http://schemas.openxmlformats.org/presentationml/2006/main" xmlns:r="http://schemas.openxmlformats.org/officeDocument/2006/relationships" xmlns:a="http://schemas.openxmlformats.org/drawingml/2006/main" val="0"/>
              </a:ext>
            </a:extLst>
          </a:blip>
          <a:stretch>
            <a:fillRect/>
          </a:stretch>
        </p:blipFill>
        <p:spPr>
          <a:xfrm>
            <a:off x="1371600" y="4365632"/>
            <a:ext cx="2057400" cy="1849240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i="1" dirty="0" smtClean="0"/>
              <a:t>At work for you!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09600" y="1752600"/>
            <a:ext cx="8220075" cy="4648200"/>
          </a:xfrm>
        </p:spPr>
        <p:txBody>
          <a:bodyPr>
            <a:normAutofit/>
          </a:bodyPr>
          <a:lstStyle/>
          <a:p>
            <a:r>
              <a:rPr lang="en-US" b="1" dirty="0" smtClean="0"/>
              <a:t>Education of youth / educators in GIS</a:t>
            </a:r>
          </a:p>
          <a:p>
            <a:pPr lvl="1"/>
            <a:r>
              <a:rPr lang="en-US" dirty="0" smtClean="0"/>
              <a:t>Signed an </a:t>
            </a:r>
            <a:r>
              <a:rPr lang="en-US" dirty="0"/>
              <a:t>agreement with </a:t>
            </a:r>
            <a:r>
              <a:rPr lang="en-US" dirty="0" err="1"/>
              <a:t>Esri</a:t>
            </a:r>
            <a:r>
              <a:rPr lang="en-US" dirty="0"/>
              <a:t> for K-12 Site License for New York State</a:t>
            </a:r>
          </a:p>
          <a:p>
            <a:pPr lvl="1"/>
            <a:r>
              <a:rPr lang="en-US" dirty="0" smtClean="0"/>
              <a:t>Conducted 2 awareness webinars</a:t>
            </a:r>
          </a:p>
          <a:p>
            <a:pPr lvl="1"/>
            <a:r>
              <a:rPr lang="en-US" dirty="0" smtClean="0"/>
              <a:t>Developing trainings that can be offered across NY</a:t>
            </a:r>
          </a:p>
          <a:p>
            <a:pPr lvl="1"/>
            <a:endParaRPr lang="en-US" dirty="0" smtClean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1066800" y="4267200"/>
            <a:ext cx="3983038" cy="197996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5562600" y="4191000"/>
            <a:ext cx="3276600" cy="218610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6781800" y="6367046"/>
            <a:ext cx="1287088" cy="338554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US" sz="1600" dirty="0" smtClean="0"/>
              <a:t>March 2012</a:t>
            </a:r>
            <a:endParaRPr lang="en-US" sz="1600" dirty="0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649920214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i="1" dirty="0" smtClean="0"/>
              <a:t>At work for you!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09600" y="1752600"/>
            <a:ext cx="8220075" cy="4648200"/>
          </a:xfrm>
        </p:spPr>
        <p:txBody>
          <a:bodyPr>
            <a:normAutofit/>
          </a:bodyPr>
          <a:lstStyle/>
          <a:p>
            <a:r>
              <a:rPr lang="en-US" dirty="0" smtClean="0"/>
              <a:t>Who’s eligible under the Esri Statewide License?</a:t>
            </a:r>
          </a:p>
          <a:p>
            <a:pPr lvl="1"/>
            <a:r>
              <a:rPr lang="en-US" sz="2800" dirty="0" smtClean="0"/>
              <a:t>Under the contract,</a:t>
            </a:r>
            <a:r>
              <a:rPr lang="en-US" sz="2800" dirty="0" smtClean="0"/>
              <a:t> available </a:t>
            </a:r>
            <a:r>
              <a:rPr lang="en-US" sz="2800" dirty="0" smtClean="0"/>
              <a:t>to K–12 Schools (public and private) in New York State.</a:t>
            </a:r>
          </a:p>
          <a:p>
            <a:pPr lvl="2"/>
            <a:r>
              <a:rPr lang="en-US" sz="2100" dirty="0" smtClean="0"/>
              <a:t>All public and non-public schools providing education in grades K-12, including charter schools, technical schools, magnet schools, Montessori schools, and religious schools. </a:t>
            </a:r>
          </a:p>
          <a:p>
            <a:pPr lvl="2"/>
            <a:r>
              <a:rPr lang="en-US" sz="2000" dirty="0" smtClean="0"/>
              <a:t>Home schools</a:t>
            </a:r>
          </a:p>
          <a:p>
            <a:pPr lvl="2"/>
            <a:r>
              <a:rPr lang="en-US" sz="2000" dirty="0" smtClean="0"/>
              <a:t>Local chapters of recognized national youth programs, including but not limited to 4-H, FFA, Boy Scouts, Girl Scouts, Boys and Girls Clubs; other youth-serving clubs.</a:t>
            </a:r>
            <a:endParaRPr lang="en-US" sz="2100" dirty="0" smtClean="0"/>
          </a:p>
        </p:txBody>
      </p:sp>
      <p:sp>
        <p:nvSpPr>
          <p:cNvPr id="6" name="TextBox 5"/>
          <p:cNvSpPr txBox="1"/>
          <p:nvPr/>
        </p:nvSpPr>
        <p:spPr>
          <a:xfrm>
            <a:off x="6781800" y="6367046"/>
            <a:ext cx="1287088" cy="338554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US" sz="1600" dirty="0" smtClean="0"/>
              <a:t>March 2012</a:t>
            </a:r>
            <a:endParaRPr lang="en-US" sz="1600" dirty="0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649920214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i="1" dirty="0" smtClean="0"/>
              <a:t>At work for you!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09600" y="1752600"/>
            <a:ext cx="8220075" cy="411480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Requirements for K-12 to acquire software</a:t>
            </a:r>
          </a:p>
          <a:p>
            <a:pPr lvl="1"/>
            <a:r>
              <a:rPr lang="en-US" sz="2500" dirty="0" smtClean="0"/>
              <a:t>Sign a Memorandum of Understanding (MOU)</a:t>
            </a:r>
            <a:r>
              <a:rPr lang="en-US" sz="2400" dirty="0" smtClean="0"/>
              <a:t> </a:t>
            </a:r>
          </a:p>
          <a:p>
            <a:pPr lvl="2"/>
            <a:r>
              <a:rPr lang="en-US" sz="2100" u="sng" dirty="0" smtClean="0"/>
              <a:t>Required Signatures: </a:t>
            </a:r>
          </a:p>
          <a:p>
            <a:pPr lvl="3"/>
            <a:r>
              <a:rPr lang="en-US" sz="1700" dirty="0" smtClean="0"/>
              <a:t>Principal/Superintendent/Club leader </a:t>
            </a:r>
          </a:p>
          <a:p>
            <a:pPr lvl="3"/>
            <a:r>
              <a:rPr lang="en-US" sz="1800" dirty="0" smtClean="0"/>
              <a:t>IT Administrator</a:t>
            </a:r>
          </a:p>
          <a:p>
            <a:pPr lvl="3"/>
            <a:r>
              <a:rPr lang="en-US" sz="1800" dirty="0" smtClean="0"/>
              <a:t>Point of Contact</a:t>
            </a:r>
          </a:p>
          <a:p>
            <a:pPr lvl="2"/>
            <a:r>
              <a:rPr lang="en-US" sz="2100" dirty="0" smtClean="0"/>
              <a:t>Demonstrate knowledge of GIS</a:t>
            </a:r>
            <a:endParaRPr lang="en-US" sz="2100" dirty="0" smtClean="0"/>
          </a:p>
          <a:p>
            <a:pPr lvl="3"/>
            <a:r>
              <a:rPr lang="en-US" sz="1800" dirty="0" smtClean="0"/>
              <a:t>Training</a:t>
            </a:r>
          </a:p>
          <a:p>
            <a:pPr lvl="3"/>
            <a:r>
              <a:rPr lang="en-US" sz="1800" dirty="0" smtClean="0"/>
              <a:t>Partnership </a:t>
            </a:r>
            <a:r>
              <a:rPr lang="en-US" sz="1800" dirty="0" smtClean="0"/>
              <a:t>with GIS </a:t>
            </a:r>
            <a:r>
              <a:rPr lang="en-US" sz="1800" dirty="0" smtClean="0"/>
              <a:t>professional</a:t>
            </a:r>
            <a:endParaRPr lang="en-US" sz="1800" dirty="0" smtClean="0"/>
          </a:p>
        </p:txBody>
      </p:sp>
      <p:sp>
        <p:nvSpPr>
          <p:cNvPr id="6" name="TextBox 5"/>
          <p:cNvSpPr txBox="1"/>
          <p:nvPr/>
        </p:nvSpPr>
        <p:spPr>
          <a:xfrm>
            <a:off x="6781800" y="6367046"/>
            <a:ext cx="1287088" cy="338554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US" sz="1600" dirty="0" smtClean="0"/>
              <a:t>March 2012</a:t>
            </a:r>
            <a:endParaRPr lang="en-US" sz="1600" dirty="0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649920214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i="1" dirty="0" smtClean="0"/>
              <a:t>At work for you!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09600" y="1752600"/>
            <a:ext cx="8220075" cy="411480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Website being developed</a:t>
            </a:r>
          </a:p>
          <a:p>
            <a:pPr lvl="1"/>
            <a:r>
              <a:rPr lang="en-US" sz="2800" u="sng" dirty="0" smtClean="0">
                <a:solidFill>
                  <a:schemeClr val="bg2">
                    <a:lumMod val="20000"/>
                    <a:lumOff val="80000"/>
                  </a:schemeClr>
                </a:solidFill>
                <a:hlinkClick r:id="rId3"/>
              </a:rPr>
              <a:t>https://sites.google.com/site/nygisk12</a:t>
            </a:r>
            <a:r>
              <a:rPr lang="en-US" sz="2800" u="sng" dirty="0" smtClean="0">
                <a:solidFill>
                  <a:schemeClr val="bg2">
                    <a:lumMod val="20000"/>
                    <a:lumOff val="80000"/>
                  </a:schemeClr>
                </a:solidFill>
              </a:rPr>
              <a:t> </a:t>
            </a:r>
            <a:endParaRPr lang="en-US" dirty="0" smtClean="0"/>
          </a:p>
          <a:p>
            <a:pPr lvl="2"/>
            <a:r>
              <a:rPr lang="en-US" dirty="0" smtClean="0"/>
              <a:t>Sign up to keep informed</a:t>
            </a:r>
          </a:p>
          <a:p>
            <a:pPr lvl="2"/>
            <a:r>
              <a:rPr lang="en-US" dirty="0" smtClean="0"/>
              <a:t>Share with K-12 educators</a:t>
            </a:r>
          </a:p>
          <a:p>
            <a:pPr lvl="2"/>
            <a:r>
              <a:rPr lang="en-US" dirty="0" smtClean="0"/>
              <a:t>FAQ’s</a:t>
            </a:r>
          </a:p>
          <a:p>
            <a:pPr lvl="2"/>
            <a:r>
              <a:rPr lang="en-US" dirty="0" smtClean="0"/>
              <a:t>Events</a:t>
            </a:r>
          </a:p>
          <a:p>
            <a:pPr lvl="2"/>
            <a:r>
              <a:rPr lang="en-US" dirty="0" smtClean="0"/>
              <a:t>Resources</a:t>
            </a:r>
          </a:p>
          <a:p>
            <a:pPr lvl="2"/>
            <a:r>
              <a:rPr lang="en-US" dirty="0" smtClean="0"/>
              <a:t>ACCESS the MOU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781800" y="6367046"/>
            <a:ext cx="1287088" cy="338554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US" sz="1600" dirty="0" smtClean="0"/>
              <a:t>March 2012</a:t>
            </a:r>
            <a:endParaRPr lang="en-US" sz="1600" dirty="0"/>
          </a:p>
        </p:txBody>
      </p:sp>
      <p:sp>
        <p:nvSpPr>
          <p:cNvPr id="5" name="Shape 688"/>
          <p:cNvSpPr/>
          <p:nvPr/>
        </p:nvSpPr>
        <p:spPr>
          <a:xfrm>
            <a:off x="5486400" y="4724400"/>
            <a:ext cx="1812319" cy="1213334"/>
          </a:xfrm>
          <a:prstGeom prst="rect">
            <a:avLst/>
          </a:prstGeom>
          <a:blipFill>
            <a:blip r:embed="rId4"/>
            <a:stretch>
              <a:fillRect/>
            </a:stretch>
          </a:blipFill>
          <a:ln>
            <a:noFill/>
          </a:ln>
        </p:spPr>
      </p:sp>
      <p:sp>
        <p:nvSpPr>
          <p:cNvPr id="7" name="Shape 689"/>
          <p:cNvSpPr/>
          <p:nvPr/>
        </p:nvSpPr>
        <p:spPr>
          <a:xfrm>
            <a:off x="3962400" y="3962400"/>
            <a:ext cx="4953000" cy="615523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kern="0" dirty="0" smtClean="0">
                <a:solidFill>
                  <a:srgbClr val="FF660F"/>
                </a:solidFill>
              </a:rPr>
              <a:t>Website Still </a:t>
            </a: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FF660F"/>
                </a:solidFill>
                <a:effectLst/>
                <a:uLnTx/>
                <a:uFillTx/>
              </a:rPr>
              <a:t>U</a:t>
            </a:r>
            <a:r>
              <a:rPr kumimoji="0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FF660F"/>
                </a:solidFill>
                <a:effectLst/>
                <a:uLnTx/>
                <a:uFillTx/>
              </a:rPr>
              <a:t>nder</a:t>
            </a: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FF660F"/>
                </a:solidFill>
                <a:effectLst/>
                <a:uLnTx/>
                <a:uFillTx/>
              </a:rPr>
              <a:t> Construction</a:t>
            </a:r>
            <a:endParaRPr kumimoji="0" sz="2800" b="1" i="0" u="none" strike="noStrike" kern="0" cap="none" spc="0" normalizeH="0" baseline="0" noProof="0" dirty="0">
              <a:ln>
                <a:noFill/>
              </a:ln>
              <a:solidFill>
                <a:srgbClr val="FF660F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649920214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l="17765" t="12500" r="18948"/>
          <a:stretch>
            <a:fillRect/>
          </a:stretch>
        </p:blipFill>
        <p:spPr bwMode="auto">
          <a:xfrm>
            <a:off x="4800600" y="2895600"/>
            <a:ext cx="4343400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752600"/>
            <a:ext cx="7007352" cy="4572000"/>
          </a:xfrm>
        </p:spPr>
        <p:txBody>
          <a:bodyPr>
            <a:normAutofit/>
          </a:bodyPr>
          <a:lstStyle/>
          <a:p>
            <a:r>
              <a:rPr lang="en-US" b="1" dirty="0" smtClean="0"/>
              <a:t>Providing a conduit for communication</a:t>
            </a:r>
          </a:p>
          <a:p>
            <a:pPr lvl="1"/>
            <a:r>
              <a:rPr lang="en-US" dirty="0" smtClean="0"/>
              <a:t>NEW Association web site: 	www.nysgis.org</a:t>
            </a:r>
          </a:p>
          <a:p>
            <a:pPr lvl="2"/>
            <a:r>
              <a:rPr lang="en-US" sz="2800" dirty="0" smtClean="0"/>
              <a:t>Regular updates</a:t>
            </a:r>
          </a:p>
          <a:p>
            <a:pPr lvl="2"/>
            <a:r>
              <a:rPr lang="en-US" sz="2800" dirty="0" smtClean="0"/>
              <a:t>Find:</a:t>
            </a:r>
          </a:p>
          <a:p>
            <a:pPr lvl="3"/>
            <a:r>
              <a:rPr lang="en-US" sz="2800" dirty="0" smtClean="0"/>
              <a:t>Meetings</a:t>
            </a:r>
          </a:p>
          <a:p>
            <a:pPr lvl="3"/>
            <a:r>
              <a:rPr lang="en-US" sz="2800" dirty="0" smtClean="0"/>
              <a:t>Conferences</a:t>
            </a:r>
          </a:p>
          <a:p>
            <a:pPr lvl="3"/>
            <a:r>
              <a:rPr lang="en-US" sz="2800" dirty="0" smtClean="0"/>
              <a:t>Training</a:t>
            </a:r>
          </a:p>
          <a:p>
            <a:pPr lvl="3"/>
            <a:r>
              <a:rPr lang="en-US" sz="2800" dirty="0" smtClean="0"/>
              <a:t>Jobs</a:t>
            </a:r>
          </a:p>
          <a:p>
            <a:pPr lvl="3"/>
            <a:r>
              <a:rPr lang="en-US" sz="2800" dirty="0" smtClean="0"/>
              <a:t>Calendar &amp; more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533400" y="228600"/>
            <a:ext cx="8610600" cy="990600"/>
          </a:xfrm>
        </p:spPr>
        <p:txBody>
          <a:bodyPr>
            <a:normAutofit/>
          </a:bodyPr>
          <a:lstStyle/>
          <a:p>
            <a:r>
              <a:rPr lang="en-US" sz="4400" i="1" dirty="0" smtClean="0"/>
              <a:t>At work for you!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6781800" y="6367046"/>
            <a:ext cx="1287088" cy="338554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US" sz="1600" dirty="0" smtClean="0"/>
              <a:t>March 2012</a:t>
            </a:r>
            <a:endParaRPr lang="en-US" sz="1600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l="17765" t="12500" r="18948"/>
          <a:stretch>
            <a:fillRect/>
          </a:stretch>
        </p:blipFill>
        <p:spPr bwMode="auto">
          <a:xfrm>
            <a:off x="381000" y="1676399"/>
            <a:ext cx="6400800" cy="47163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533400" y="228600"/>
            <a:ext cx="8610600" cy="990600"/>
          </a:xfrm>
        </p:spPr>
        <p:txBody>
          <a:bodyPr>
            <a:normAutofit/>
          </a:bodyPr>
          <a:lstStyle/>
          <a:p>
            <a:r>
              <a:rPr lang="en-US" sz="4400" i="1" dirty="0" smtClean="0"/>
              <a:t>At work for you!</a:t>
            </a:r>
            <a:endParaRPr lang="en-US" dirty="0"/>
          </a:p>
        </p:txBody>
      </p:sp>
      <p:sp>
        <p:nvSpPr>
          <p:cNvPr id="5" name="Right Arrow 4"/>
          <p:cNvSpPr/>
          <p:nvPr/>
        </p:nvSpPr>
        <p:spPr>
          <a:xfrm rot="9660070">
            <a:off x="3905489" y="3197778"/>
            <a:ext cx="3294562" cy="20164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7086600" y="2577405"/>
            <a:ext cx="19050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News – updated often</a:t>
            </a:r>
            <a:endParaRPr lang="en-US" sz="2800" b="1" dirty="0"/>
          </a:p>
        </p:txBody>
      </p:sp>
      <p:sp>
        <p:nvSpPr>
          <p:cNvPr id="7" name="Right Arrow 6"/>
          <p:cNvSpPr/>
          <p:nvPr/>
        </p:nvSpPr>
        <p:spPr>
          <a:xfrm rot="9660070" flipV="1">
            <a:off x="6226064" y="6020238"/>
            <a:ext cx="1210077" cy="15670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7315200" y="5105400"/>
            <a:ext cx="1828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Twitter Feed</a:t>
            </a:r>
            <a:endParaRPr lang="en-US" sz="2800" b="1" dirty="0"/>
          </a:p>
        </p:txBody>
      </p:sp>
      <p:sp>
        <p:nvSpPr>
          <p:cNvPr id="10" name="Right Arrow 9"/>
          <p:cNvSpPr/>
          <p:nvPr/>
        </p:nvSpPr>
        <p:spPr>
          <a:xfrm rot="9660070" flipV="1">
            <a:off x="5936150" y="4764702"/>
            <a:ext cx="1210077" cy="15670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7162800" y="4038600"/>
            <a:ext cx="1828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Upcoming</a:t>
            </a:r>
          </a:p>
          <a:p>
            <a:r>
              <a:rPr lang="en-US" sz="2800" b="1" dirty="0" smtClean="0"/>
              <a:t>Events</a:t>
            </a:r>
            <a:endParaRPr lang="en-US" sz="2800" b="1" dirty="0"/>
          </a:p>
        </p:txBody>
      </p:sp>
      <p:sp>
        <p:nvSpPr>
          <p:cNvPr id="12" name="Right Arrow 11"/>
          <p:cNvSpPr/>
          <p:nvPr/>
        </p:nvSpPr>
        <p:spPr>
          <a:xfrm rot="10800000" flipV="1">
            <a:off x="6400800" y="1752600"/>
            <a:ext cx="762000" cy="1524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7162800" y="1524000"/>
            <a:ext cx="1828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Stay Connected</a:t>
            </a:r>
            <a:endParaRPr lang="en-US" sz="2800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6781800" y="6367046"/>
            <a:ext cx="1287088" cy="338554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US" sz="1600" dirty="0" smtClean="0"/>
              <a:t>March 2012</a:t>
            </a:r>
            <a:endParaRPr lang="en-US" sz="1600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533400" y="228600"/>
            <a:ext cx="8610600" cy="990600"/>
          </a:xfrm>
        </p:spPr>
        <p:txBody>
          <a:bodyPr>
            <a:normAutofit/>
          </a:bodyPr>
          <a:lstStyle/>
          <a:p>
            <a:r>
              <a:rPr lang="en-US" sz="4400" i="1" dirty="0" smtClean="0"/>
              <a:t>At work for you!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 l="19912" t="10989" r="20351"/>
          <a:stretch>
            <a:fillRect/>
          </a:stretch>
        </p:blipFill>
        <p:spPr bwMode="auto">
          <a:xfrm>
            <a:off x="685800" y="1828800"/>
            <a:ext cx="5373511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TextBox 13"/>
          <p:cNvSpPr txBox="1"/>
          <p:nvPr/>
        </p:nvSpPr>
        <p:spPr>
          <a:xfrm>
            <a:off x="6400800" y="1828800"/>
            <a:ext cx="1828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Calendar of Events</a:t>
            </a:r>
            <a:endParaRPr lang="en-US" sz="28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6781800" y="6367046"/>
            <a:ext cx="1287088" cy="338554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US" sz="1600" dirty="0" smtClean="0"/>
              <a:t>March 2012</a:t>
            </a:r>
            <a:endParaRPr lang="en-US" sz="1600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28600"/>
            <a:ext cx="8302752" cy="990600"/>
          </a:xfrm>
        </p:spPr>
        <p:txBody>
          <a:bodyPr>
            <a:normAutofit/>
          </a:bodyPr>
          <a:lstStyle/>
          <a:p>
            <a:pPr algn="ctr"/>
            <a:r>
              <a:rPr lang="en-US" dirty="0" smtClean="0"/>
              <a:t>Agenda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222248" y="1676400"/>
            <a:ext cx="7693152" cy="4724400"/>
          </a:xfrm>
        </p:spPr>
        <p:txBody>
          <a:bodyPr>
            <a:noAutofit/>
          </a:bodyPr>
          <a:lstStyle/>
          <a:p>
            <a:r>
              <a:rPr lang="en-US" sz="2400" dirty="0" smtClean="0"/>
              <a:t>8:30 – Registration/Coffee/Networking</a:t>
            </a:r>
            <a:endParaRPr lang="en-US" sz="2000" dirty="0" smtClean="0"/>
          </a:p>
          <a:p>
            <a:pPr>
              <a:spcBef>
                <a:spcPts val="600"/>
              </a:spcBef>
            </a:pPr>
            <a:r>
              <a:rPr lang="en-US" sz="2400" dirty="0" smtClean="0"/>
              <a:t>9:00 – Welcome and Introductions</a:t>
            </a:r>
          </a:p>
          <a:p>
            <a:pPr>
              <a:spcBef>
                <a:spcPts val="600"/>
              </a:spcBef>
            </a:pPr>
            <a:r>
              <a:rPr lang="en-US" sz="2400" dirty="0" smtClean="0"/>
              <a:t>9:15 – Review of Association Activities:</a:t>
            </a:r>
          </a:p>
          <a:p>
            <a:pPr lvl="1">
              <a:spcBef>
                <a:spcPts val="0"/>
              </a:spcBef>
            </a:pPr>
            <a:r>
              <a:rPr lang="en-US" sz="2000" dirty="0" smtClean="0"/>
              <a:t>2012 Proposed Surveying Legislation</a:t>
            </a:r>
          </a:p>
          <a:p>
            <a:pPr lvl="1">
              <a:spcBef>
                <a:spcPts val="0"/>
              </a:spcBef>
            </a:pPr>
            <a:r>
              <a:rPr lang="en-US" sz="2000" dirty="0" smtClean="0"/>
              <a:t>Professional Development Activities</a:t>
            </a:r>
          </a:p>
          <a:p>
            <a:pPr lvl="1">
              <a:spcBef>
                <a:spcPts val="0"/>
              </a:spcBef>
            </a:pPr>
            <a:r>
              <a:rPr lang="en-US" sz="2000" dirty="0" smtClean="0"/>
              <a:t>Conference Committee Updates</a:t>
            </a:r>
          </a:p>
          <a:p>
            <a:pPr lvl="1">
              <a:spcBef>
                <a:spcPts val="0"/>
              </a:spcBef>
            </a:pPr>
            <a:r>
              <a:rPr lang="en-US" sz="2000" dirty="0" smtClean="0"/>
              <a:t>Implementing K-12 Education</a:t>
            </a:r>
          </a:p>
          <a:p>
            <a:pPr lvl="1">
              <a:spcBef>
                <a:spcPts val="0"/>
              </a:spcBef>
            </a:pPr>
            <a:r>
              <a:rPr lang="en-US" sz="2000" dirty="0" smtClean="0"/>
              <a:t>Tour of new website</a:t>
            </a:r>
          </a:p>
          <a:p>
            <a:pPr>
              <a:spcBef>
                <a:spcPts val="600"/>
              </a:spcBef>
            </a:pPr>
            <a:r>
              <a:rPr lang="en-US" sz="2400" dirty="0" smtClean="0"/>
              <a:t>10:00 – Discussion on Assisting Members Looking for Jobs</a:t>
            </a:r>
          </a:p>
          <a:p>
            <a:pPr>
              <a:spcBef>
                <a:spcPts val="600"/>
              </a:spcBef>
            </a:pPr>
            <a:r>
              <a:rPr lang="en-US" sz="2400" dirty="0" smtClean="0"/>
              <a:t>10:15 – Coffee/Networking</a:t>
            </a:r>
          </a:p>
          <a:p>
            <a:pPr>
              <a:spcBef>
                <a:spcPts val="600"/>
              </a:spcBef>
            </a:pPr>
            <a:r>
              <a:rPr lang="en-US" sz="2400" dirty="0" smtClean="0"/>
              <a:t>10:30 – Presentation on Census Data by Bob Scardamalia</a:t>
            </a:r>
          </a:p>
          <a:p>
            <a:pPr>
              <a:spcBef>
                <a:spcPts val="600"/>
              </a:spcBef>
            </a:pPr>
            <a:r>
              <a:rPr lang="en-US" sz="2400" dirty="0" smtClean="0"/>
              <a:t>12:00 – Meeting Adjournment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781800" y="6367046"/>
            <a:ext cx="1287088" cy="338554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US" sz="1600" dirty="0" smtClean="0"/>
              <a:t>March 2012</a:t>
            </a:r>
            <a:endParaRPr lang="en-US" sz="1600" dirty="0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="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val="2297076837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752600"/>
            <a:ext cx="7007352" cy="4572000"/>
          </a:xfrm>
        </p:spPr>
        <p:txBody>
          <a:bodyPr>
            <a:normAutofit/>
          </a:bodyPr>
          <a:lstStyle/>
          <a:p>
            <a:r>
              <a:rPr lang="en-US" b="1" dirty="0" smtClean="0"/>
              <a:t>Providing a conduit for communication</a:t>
            </a:r>
          </a:p>
          <a:p>
            <a:pPr lvl="1"/>
            <a:r>
              <a:rPr lang="en-US" dirty="0" smtClean="0"/>
              <a:t>Twitter account: twitter.com/NYS_GISA</a:t>
            </a:r>
          </a:p>
          <a:p>
            <a:pPr lvl="1"/>
            <a:endParaRPr lang="en-US" i="1" u="sng" dirty="0" smtClean="0"/>
          </a:p>
          <a:p>
            <a:pPr lvl="1"/>
            <a:r>
              <a:rPr lang="en-US" i="1" dirty="0" smtClean="0"/>
              <a:t>On our Twitter map yet?</a:t>
            </a:r>
          </a:p>
          <a:p>
            <a:pPr lvl="2"/>
            <a:r>
              <a:rPr lang="en-US" dirty="0" smtClean="0"/>
              <a:t>Find yourself and watch                                           us grow:                                       http://bit.ly/fwyJEq!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 l="23750" t="26000" r="32500" b="20286"/>
          <a:stretch>
            <a:fillRect/>
          </a:stretch>
        </p:blipFill>
        <p:spPr bwMode="auto">
          <a:xfrm>
            <a:off x="5105400" y="3230880"/>
            <a:ext cx="3733800" cy="2865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533400" y="228600"/>
            <a:ext cx="8610600" cy="990600"/>
          </a:xfrm>
        </p:spPr>
        <p:txBody>
          <a:bodyPr>
            <a:normAutofit/>
          </a:bodyPr>
          <a:lstStyle/>
          <a:p>
            <a:r>
              <a:rPr lang="en-US" sz="4400" i="1" dirty="0" smtClean="0"/>
              <a:t>At work for you!</a:t>
            </a:r>
            <a:endParaRPr lang="en-US" dirty="0"/>
          </a:p>
        </p:txBody>
      </p:sp>
      <p:pic>
        <p:nvPicPr>
          <p:cNvPr id="13" name="Picture 12" descr="twitter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229600" y="381000"/>
            <a:ext cx="609600" cy="6096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781800" y="6367046"/>
            <a:ext cx="1287088" cy="338554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US" sz="1600" dirty="0" smtClean="0"/>
              <a:t>March 2012</a:t>
            </a:r>
            <a:endParaRPr lang="en-US" sz="1600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752600"/>
            <a:ext cx="8153400" cy="4572000"/>
          </a:xfrm>
        </p:spPr>
        <p:txBody>
          <a:bodyPr>
            <a:normAutofit/>
          </a:bodyPr>
          <a:lstStyle/>
          <a:p>
            <a:r>
              <a:rPr lang="en-US" b="1" dirty="0" smtClean="0"/>
              <a:t>Providing a conduit for communication</a:t>
            </a:r>
          </a:p>
          <a:p>
            <a:pPr lvl="1"/>
            <a:r>
              <a:rPr lang="en-US" dirty="0" smtClean="0"/>
              <a:t>Facebook page: http://www.facebook.com/NYSGISA</a:t>
            </a:r>
          </a:p>
        </p:txBody>
      </p:sp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2" cstate="print"/>
          <a:srcRect l="23750" t="5000" r="25000" b="11000"/>
          <a:stretch>
            <a:fillRect/>
          </a:stretch>
        </p:blipFill>
        <p:spPr bwMode="auto">
          <a:xfrm>
            <a:off x="2743200" y="2819400"/>
            <a:ext cx="3510642" cy="35962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533400" y="228600"/>
            <a:ext cx="8610600" cy="990600"/>
          </a:xfrm>
        </p:spPr>
        <p:txBody>
          <a:bodyPr>
            <a:normAutofit/>
          </a:bodyPr>
          <a:lstStyle/>
          <a:p>
            <a:r>
              <a:rPr lang="en-US" sz="4400" i="1" dirty="0" smtClean="0"/>
              <a:t>At work for you!</a:t>
            </a:r>
            <a:endParaRPr lang="en-US" dirty="0"/>
          </a:p>
        </p:txBody>
      </p:sp>
      <p:pic>
        <p:nvPicPr>
          <p:cNvPr id="11" name="Picture 10" descr="facebook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229600" y="377952"/>
            <a:ext cx="612648" cy="61264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781800" y="6367046"/>
            <a:ext cx="1287088" cy="338554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US" sz="1600" dirty="0" smtClean="0"/>
              <a:t>March 2012</a:t>
            </a:r>
            <a:endParaRPr lang="en-US" sz="1600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752600"/>
            <a:ext cx="7007352" cy="4038600"/>
          </a:xfrm>
        </p:spPr>
        <p:txBody>
          <a:bodyPr>
            <a:normAutofit/>
          </a:bodyPr>
          <a:lstStyle/>
          <a:p>
            <a:r>
              <a:rPr lang="en-US" b="1" dirty="0" smtClean="0"/>
              <a:t>Providing a conduit for communication</a:t>
            </a:r>
          </a:p>
          <a:p>
            <a:pPr lvl="1"/>
            <a:r>
              <a:rPr lang="en-US" dirty="0" smtClean="0"/>
              <a:t>LinkedIn account</a:t>
            </a:r>
            <a:r>
              <a:rPr lang="en-US" dirty="0"/>
              <a:t> </a:t>
            </a:r>
            <a:r>
              <a:rPr lang="en-US" dirty="0" smtClean="0"/>
              <a:t>(link on website)</a:t>
            </a:r>
          </a:p>
          <a:p>
            <a:pPr lvl="1"/>
            <a:endParaRPr lang="en-US" i="1" u="sng" dirty="0" smtClean="0"/>
          </a:p>
          <a:p>
            <a:pPr lvl="1"/>
            <a:r>
              <a:rPr lang="en-US" dirty="0" smtClean="0"/>
              <a:t>RSS feed for addition to News items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533400" y="228600"/>
            <a:ext cx="8610600" cy="990600"/>
          </a:xfrm>
        </p:spPr>
        <p:txBody>
          <a:bodyPr>
            <a:normAutofit/>
          </a:bodyPr>
          <a:lstStyle/>
          <a:p>
            <a:r>
              <a:rPr lang="en-US" sz="4400" i="1" dirty="0" smtClean="0"/>
              <a:t>At work for you!</a:t>
            </a:r>
            <a:endParaRPr lang="en-US" dirty="0"/>
          </a:p>
        </p:txBody>
      </p:sp>
      <p:pic>
        <p:nvPicPr>
          <p:cNvPr id="12" name="Picture 11" descr="linkedin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213762" y="377952"/>
            <a:ext cx="612648" cy="612648"/>
          </a:xfrm>
          <a:prstGeom prst="rect">
            <a:avLst/>
          </a:prstGeom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="" xmlns:p="http://schemas.openxmlformats.org/presentationml/2006/main" xmlns:r="http://schemas.openxmlformats.org/officeDocument/2006/relationships" xmlns:a="http://schemas.openxmlformats.org/drawingml/2006/main" val="0"/>
              </a:ext>
            </a:extLst>
          </a:blip>
          <a:srcRect/>
          <a:stretch>
            <a:fillRect/>
          </a:stretch>
        </p:blipFill>
        <p:spPr bwMode="auto">
          <a:xfrm>
            <a:off x="2628900" y="3886200"/>
            <a:ext cx="1103313" cy="1103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="" xmlns:p="http://schemas.openxmlformats.org/presentationml/2006/main" xmlns:r="http://schemas.openxmlformats.org/officeDocument/2006/relationships" xmlns:a="http://schemas.openxmlformats.org/drawingml/2006/main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="" xmlns:p="http://schemas.openxmlformats.org/presentationml/2006/main" xmlns:r="http://schemas.openxmlformats.org/officeDocument/2006/relationships" xmlns:a="http://schemas.openxmlformats.org/drawingml/2006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="" xmlns:p="http://schemas.openxmlformats.org/presentationml/2006/main" xmlns:r="http://schemas.openxmlformats.org/officeDocument/2006/relationships" xmlns:a="http://schemas.openxmlformats.org/drawingml/2006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6781800" y="6367046"/>
            <a:ext cx="1287088" cy="338554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US" sz="1600" dirty="0" smtClean="0"/>
              <a:t>March 2012</a:t>
            </a:r>
            <a:endParaRPr lang="en-US" sz="1600" dirty="0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="" xmlns:p="http://schemas.openxmlformats.org/presentationml/2006/main" xmlns:r="http://schemas.openxmlformats.org/officeDocument/2006/relationships" xmlns:a="http://schemas.openxmlformats.org/drawingml/2006/main" val="1749777501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752600"/>
            <a:ext cx="7007352" cy="4572000"/>
          </a:xfrm>
        </p:spPr>
        <p:txBody>
          <a:bodyPr>
            <a:normAutofit/>
          </a:bodyPr>
          <a:lstStyle/>
          <a:p>
            <a:r>
              <a:rPr lang="en-US" b="1" dirty="0" smtClean="0"/>
              <a:t>Providing a conduit for communication</a:t>
            </a:r>
          </a:p>
          <a:p>
            <a:pPr lvl="1"/>
            <a:r>
              <a:rPr lang="en-US" dirty="0" smtClean="0"/>
              <a:t>Bi-annual newsletter: 		</a:t>
            </a:r>
          </a:p>
        </p:txBody>
      </p:sp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2" cstate="print"/>
          <a:srcRect l="31250" t="16667" r="30208" b="3333"/>
          <a:stretch>
            <a:fillRect/>
          </a:stretch>
        </p:blipFill>
        <p:spPr bwMode="auto">
          <a:xfrm rot="441946">
            <a:off x="4947225" y="2506161"/>
            <a:ext cx="2819400" cy="3657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3" cstate="print"/>
          <a:srcRect l="31241" t="20126" r="29707" b="4402"/>
          <a:stretch>
            <a:fillRect/>
          </a:stretch>
        </p:blipFill>
        <p:spPr bwMode="auto">
          <a:xfrm rot="20953237">
            <a:off x="2017720" y="3145663"/>
            <a:ext cx="2379687" cy="305959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533400" y="228600"/>
            <a:ext cx="8610600" cy="990600"/>
          </a:xfrm>
        </p:spPr>
        <p:txBody>
          <a:bodyPr>
            <a:normAutofit/>
          </a:bodyPr>
          <a:lstStyle/>
          <a:p>
            <a:r>
              <a:rPr lang="en-US" sz="4400" i="1" dirty="0" smtClean="0"/>
              <a:t>At work for you!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6781800" y="6367046"/>
            <a:ext cx="1287088" cy="338554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US" sz="1600" dirty="0" smtClean="0"/>
              <a:t>March 2012</a:t>
            </a:r>
            <a:endParaRPr lang="en-US" sz="1600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 smtClean="0"/>
              <a:t>At work for you!</a:t>
            </a:r>
            <a:endParaRPr lang="en-US" i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Plus an online membership database!</a:t>
            </a:r>
          </a:p>
          <a:p>
            <a:endParaRPr lang="en-US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/>
          <a:srcRect l="58199" t="50000" r="24817" b="28022"/>
          <a:stretch>
            <a:fillRect/>
          </a:stretch>
        </p:blipFill>
        <p:spPr bwMode="auto">
          <a:xfrm>
            <a:off x="2438400" y="2286000"/>
            <a:ext cx="22098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ight Arrow 5"/>
          <p:cNvSpPr/>
          <p:nvPr/>
        </p:nvSpPr>
        <p:spPr>
          <a:xfrm>
            <a:off x="1752600" y="2590800"/>
            <a:ext cx="609600" cy="304800"/>
          </a:xfrm>
          <a:prstGeom prst="righ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381000" y="2438400"/>
            <a:ext cx="19812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Am I a member?</a:t>
            </a:r>
            <a:endParaRPr lang="en-US" sz="2800" b="1" dirty="0"/>
          </a:p>
        </p:txBody>
      </p:sp>
      <p:sp>
        <p:nvSpPr>
          <p:cNvPr id="8" name="Right Arrow 7"/>
          <p:cNvSpPr/>
          <p:nvPr/>
        </p:nvSpPr>
        <p:spPr>
          <a:xfrm rot="9735593">
            <a:off x="4070543" y="2819400"/>
            <a:ext cx="609600" cy="304800"/>
          </a:xfrm>
          <a:prstGeom prst="righ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ight Arrow 9"/>
          <p:cNvSpPr/>
          <p:nvPr/>
        </p:nvSpPr>
        <p:spPr>
          <a:xfrm rot="19037410">
            <a:off x="2156138" y="3747724"/>
            <a:ext cx="609600" cy="304800"/>
          </a:xfrm>
          <a:prstGeom prst="righ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 cstate="print"/>
          <a:srcRect l="19546" t="43407" r="60542"/>
          <a:stretch>
            <a:fillRect/>
          </a:stretch>
        </p:blipFill>
        <p:spPr bwMode="auto">
          <a:xfrm>
            <a:off x="6705600" y="2514600"/>
            <a:ext cx="2286000" cy="34626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extBox 12"/>
          <p:cNvSpPr txBox="1"/>
          <p:nvPr/>
        </p:nvSpPr>
        <p:spPr>
          <a:xfrm>
            <a:off x="4648200" y="2286000"/>
            <a:ext cx="228599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Profile &amp; Participation</a:t>
            </a:r>
            <a:endParaRPr lang="en-US" sz="2800" b="1" dirty="0"/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4" cstate="print"/>
          <a:srcRect l="39458" t="33516" r="24817" b="11539"/>
          <a:stretch>
            <a:fillRect/>
          </a:stretch>
        </p:blipFill>
        <p:spPr bwMode="auto">
          <a:xfrm>
            <a:off x="304800" y="4038600"/>
            <a:ext cx="2881884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Box 11"/>
          <p:cNvSpPr txBox="1"/>
          <p:nvPr/>
        </p:nvSpPr>
        <p:spPr>
          <a:xfrm>
            <a:off x="6781800" y="6367046"/>
            <a:ext cx="1287088" cy="338554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US" sz="1600" dirty="0" smtClean="0"/>
              <a:t>March 2012</a:t>
            </a:r>
            <a:endParaRPr lang="en-US" sz="1600" dirty="0"/>
          </a:p>
        </p:txBody>
      </p:sp>
    </p:spTree>
  </p:cSld>
  <p:clrMapOvr>
    <a:masterClrMapping/>
  </p:clrMapOvr>
  <p:transition spd="med">
    <p:fade/>
  </p:transition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28600"/>
            <a:ext cx="8302752" cy="990600"/>
          </a:xfrm>
        </p:spPr>
        <p:txBody>
          <a:bodyPr>
            <a:normAutofit/>
          </a:bodyPr>
          <a:lstStyle/>
          <a:p>
            <a:pPr algn="ctr"/>
            <a:r>
              <a:rPr lang="en-US" dirty="0" smtClean="0"/>
              <a:t>Agenda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222248" y="1676400"/>
            <a:ext cx="7693152" cy="4724400"/>
          </a:xfrm>
        </p:spPr>
        <p:txBody>
          <a:bodyPr>
            <a:noAutofit/>
          </a:bodyPr>
          <a:lstStyle/>
          <a:p>
            <a:r>
              <a:rPr lang="en-US" sz="2400" dirty="0" smtClean="0"/>
              <a:t>8:30 – Registration/Coffee/Networking</a:t>
            </a:r>
            <a:endParaRPr lang="en-US" sz="2000" dirty="0" smtClean="0"/>
          </a:p>
          <a:p>
            <a:pPr>
              <a:spcBef>
                <a:spcPts val="600"/>
              </a:spcBef>
            </a:pPr>
            <a:r>
              <a:rPr lang="en-US" sz="2400" dirty="0" smtClean="0"/>
              <a:t>9:00 – Welcome and Introductions</a:t>
            </a:r>
          </a:p>
          <a:p>
            <a:pPr>
              <a:spcBef>
                <a:spcPts val="600"/>
              </a:spcBef>
            </a:pPr>
            <a:r>
              <a:rPr lang="en-US" sz="2400" dirty="0" smtClean="0"/>
              <a:t>9:15 – Review of Association Activities:</a:t>
            </a:r>
          </a:p>
          <a:p>
            <a:pPr lvl="1">
              <a:spcBef>
                <a:spcPts val="0"/>
              </a:spcBef>
            </a:pPr>
            <a:r>
              <a:rPr lang="en-US" sz="2000" dirty="0" smtClean="0"/>
              <a:t>2012 Proposed Surveying Legislation</a:t>
            </a:r>
          </a:p>
          <a:p>
            <a:pPr lvl="1">
              <a:spcBef>
                <a:spcPts val="0"/>
              </a:spcBef>
            </a:pPr>
            <a:r>
              <a:rPr lang="en-US" sz="2000" dirty="0" smtClean="0"/>
              <a:t>Professional Development Activities</a:t>
            </a:r>
          </a:p>
          <a:p>
            <a:pPr lvl="1">
              <a:spcBef>
                <a:spcPts val="0"/>
              </a:spcBef>
            </a:pPr>
            <a:r>
              <a:rPr lang="en-US" sz="2000" dirty="0" smtClean="0"/>
              <a:t>Conference Committee Updates</a:t>
            </a:r>
          </a:p>
          <a:p>
            <a:pPr lvl="1">
              <a:spcBef>
                <a:spcPts val="0"/>
              </a:spcBef>
            </a:pPr>
            <a:r>
              <a:rPr lang="en-US" sz="2000" dirty="0" smtClean="0"/>
              <a:t>Implementing K-12 Education</a:t>
            </a:r>
          </a:p>
          <a:p>
            <a:pPr lvl="1">
              <a:spcBef>
                <a:spcPts val="0"/>
              </a:spcBef>
            </a:pPr>
            <a:r>
              <a:rPr lang="en-US" sz="2000" dirty="0" smtClean="0"/>
              <a:t>Tour of new website</a:t>
            </a:r>
          </a:p>
          <a:p>
            <a:pPr>
              <a:spcBef>
                <a:spcPts val="600"/>
              </a:spcBef>
            </a:pPr>
            <a:r>
              <a:rPr lang="en-US" sz="2400" dirty="0" smtClean="0">
                <a:solidFill>
                  <a:srgbClr val="FFFF00"/>
                </a:solidFill>
              </a:rPr>
              <a:t>10:00 – Discussion on Assisting Members Looking for Jobs</a:t>
            </a:r>
          </a:p>
          <a:p>
            <a:pPr>
              <a:spcBef>
                <a:spcPts val="600"/>
              </a:spcBef>
            </a:pPr>
            <a:r>
              <a:rPr lang="en-US" sz="2400" dirty="0" smtClean="0"/>
              <a:t>10:15 – Coffee/Networking</a:t>
            </a:r>
          </a:p>
          <a:p>
            <a:pPr>
              <a:spcBef>
                <a:spcPts val="600"/>
              </a:spcBef>
            </a:pPr>
            <a:r>
              <a:rPr lang="en-US" sz="2400" dirty="0" smtClean="0"/>
              <a:t>10:30 – Presentation on Census Data by Bob Scardamalia</a:t>
            </a:r>
          </a:p>
          <a:p>
            <a:pPr>
              <a:spcBef>
                <a:spcPts val="600"/>
              </a:spcBef>
            </a:pPr>
            <a:r>
              <a:rPr lang="en-US" sz="2400" dirty="0" smtClean="0"/>
              <a:t>12:00 – Meeting Adjournment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781800" y="6367046"/>
            <a:ext cx="1287088" cy="338554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US" sz="1600" dirty="0" smtClean="0"/>
              <a:t>March 2012</a:t>
            </a:r>
            <a:endParaRPr lang="en-US" sz="1600" dirty="0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="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val="2297076837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752600"/>
            <a:ext cx="7693152" cy="4648200"/>
          </a:xfrm>
        </p:spPr>
        <p:txBody>
          <a:bodyPr>
            <a:normAutofit fontScale="92500" lnSpcReduction="20000"/>
          </a:bodyPr>
          <a:lstStyle/>
          <a:p>
            <a:r>
              <a:rPr lang="en-US" b="1" dirty="0" smtClean="0"/>
              <a:t>Are people here looking for jobs?</a:t>
            </a:r>
          </a:p>
          <a:p>
            <a:r>
              <a:rPr lang="en-US" b="1" dirty="0" smtClean="0"/>
              <a:t>Are there companies here looking to hire?</a:t>
            </a:r>
          </a:p>
          <a:p>
            <a:r>
              <a:rPr lang="en-US" b="1" dirty="0" smtClean="0"/>
              <a:t>Where to look?</a:t>
            </a:r>
          </a:p>
          <a:p>
            <a:pPr lvl="1"/>
            <a:r>
              <a:rPr lang="en-US" b="1" dirty="0" smtClean="0"/>
              <a:t>Website/</a:t>
            </a:r>
            <a:r>
              <a:rPr lang="en-US" b="1" dirty="0" err="1" smtClean="0"/>
              <a:t>Acitivites</a:t>
            </a:r>
            <a:r>
              <a:rPr lang="en-US" b="1" dirty="0" smtClean="0"/>
              <a:t>/Jobs: </a:t>
            </a:r>
            <a:r>
              <a:rPr lang="en-US" b="1" dirty="0" smtClean="0">
                <a:hlinkClick r:id="rId2"/>
              </a:rPr>
              <a:t>http://www.nysgis.net/activities/gitjobs</a:t>
            </a:r>
            <a:r>
              <a:rPr lang="en-US" b="1" dirty="0" smtClean="0"/>
              <a:t> (12 jobs posted since Feb 20</a:t>
            </a:r>
            <a:r>
              <a:rPr lang="en-US" b="1" baseline="30000" dirty="0" smtClean="0"/>
              <a:t>th</a:t>
            </a:r>
            <a:r>
              <a:rPr lang="en-US" b="1" dirty="0" smtClean="0"/>
              <a:t>)</a:t>
            </a:r>
          </a:p>
          <a:p>
            <a:pPr lvl="1"/>
            <a:r>
              <a:rPr lang="en-US" b="1" dirty="0" smtClean="0"/>
              <a:t>NYS GIS Twitter, Facebook, LinkedIn</a:t>
            </a:r>
          </a:p>
          <a:p>
            <a:pPr lvl="1"/>
            <a:r>
              <a:rPr lang="en-US" dirty="0" smtClean="0"/>
              <a:t>List Serves: NYS GIS List Serve, GISMO: </a:t>
            </a:r>
            <a:r>
              <a:rPr lang="en-US" dirty="0" smtClean="0">
                <a:hlinkClick r:id="rId3"/>
              </a:rPr>
              <a:t>gismonyc@yahoogroups.com</a:t>
            </a:r>
            <a:r>
              <a:rPr lang="en-US" dirty="0" smtClean="0"/>
              <a:t>, PA List Serve: </a:t>
            </a:r>
            <a:r>
              <a:rPr lang="en-US" dirty="0" smtClean="0">
                <a:hlinkClick r:id="rId4"/>
              </a:rPr>
              <a:t>PaMAGIC@yahoogroups.com</a:t>
            </a:r>
            <a:r>
              <a:rPr lang="en-US" dirty="0" smtClean="0"/>
              <a:t>, VT List Serve: </a:t>
            </a:r>
            <a:r>
              <a:rPr lang="en-US" dirty="0" smtClean="0">
                <a:hlinkClick r:id="rId5"/>
              </a:rPr>
              <a:t>VGIS-L@list.uvm.edu</a:t>
            </a:r>
            <a:r>
              <a:rPr lang="en-US" dirty="0" smtClean="0"/>
              <a:t>, CT List Serve: </a:t>
            </a:r>
            <a:r>
              <a:rPr lang="en-US" dirty="0" smtClean="0">
                <a:hlinkClick r:id="rId6"/>
              </a:rPr>
              <a:t>CTGIS-L@listserv.uconn.edu</a:t>
            </a:r>
            <a:r>
              <a:rPr lang="en-US" dirty="0" smtClean="0"/>
              <a:t> 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0" y="228600"/>
            <a:ext cx="9144000" cy="990600"/>
          </a:xfrm>
        </p:spPr>
        <p:txBody>
          <a:bodyPr>
            <a:normAutofit/>
          </a:bodyPr>
          <a:lstStyle/>
          <a:p>
            <a:pPr algn="ctr"/>
            <a:r>
              <a:rPr lang="en-US" sz="3600" i="1" dirty="0" smtClean="0"/>
              <a:t>Jobs – Assisting Association Members!</a:t>
            </a:r>
            <a:endParaRPr lang="en-US" sz="3600" dirty="0"/>
          </a:p>
        </p:txBody>
      </p:sp>
      <p:sp>
        <p:nvSpPr>
          <p:cNvPr id="6" name="TextBox 5"/>
          <p:cNvSpPr txBox="1"/>
          <p:nvPr/>
        </p:nvSpPr>
        <p:spPr>
          <a:xfrm>
            <a:off x="6781800" y="6367046"/>
            <a:ext cx="1287088" cy="338554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US" sz="1600" dirty="0" smtClean="0"/>
              <a:t>March 2012</a:t>
            </a:r>
            <a:endParaRPr lang="en-US" sz="1600" dirty="0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="" xmlns:p="http://schemas.openxmlformats.org/presentationml/2006/main" xmlns:r="http://schemas.openxmlformats.org/officeDocument/2006/relationships" xmlns:a="http://schemas.openxmlformats.org/drawingml/2006/main" val="1749777501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752600"/>
            <a:ext cx="7693152" cy="4648200"/>
          </a:xfrm>
        </p:spPr>
        <p:txBody>
          <a:bodyPr>
            <a:normAutofit/>
          </a:bodyPr>
          <a:lstStyle/>
          <a:p>
            <a:r>
              <a:rPr lang="en-US" b="1" dirty="0" smtClean="0"/>
              <a:t>Webinar: Jobs in Geospatial Intelligence and the GEOINT Tradecraft – March 27</a:t>
            </a:r>
            <a:r>
              <a:rPr lang="en-US" b="1" baseline="30000" dirty="0" smtClean="0"/>
              <a:t>th</a:t>
            </a:r>
            <a:r>
              <a:rPr lang="en-US" b="1" dirty="0" smtClean="0"/>
              <a:t>  </a:t>
            </a:r>
            <a:r>
              <a:rPr lang="en-US" b="1" dirty="0" smtClean="0">
                <a:hlinkClick r:id="rId2"/>
              </a:rPr>
              <a:t>https://www2.gotomeeting.com/register/332350770</a:t>
            </a:r>
            <a:r>
              <a:rPr lang="en-US" b="1" dirty="0" smtClean="0"/>
              <a:t> </a:t>
            </a:r>
          </a:p>
          <a:p>
            <a:r>
              <a:rPr lang="en-US" b="1" dirty="0" smtClean="0"/>
              <a:t>LinkedIn GIS/GPS Jobs – Group</a:t>
            </a:r>
          </a:p>
          <a:p>
            <a:r>
              <a:rPr lang="en-US" b="1" dirty="0" smtClean="0"/>
              <a:t>Directions Daily Magazine – Jobs (Bottom of Page)</a:t>
            </a:r>
          </a:p>
          <a:p>
            <a:r>
              <a:rPr lang="en-US" b="1" dirty="0" smtClean="0"/>
              <a:t>GIS Career Newsletter: </a:t>
            </a:r>
            <a:r>
              <a:rPr lang="en-US" b="1" dirty="0" smtClean="0">
                <a:hlinkClick r:id="rId3"/>
              </a:rPr>
              <a:t>gis_news_letter@giscafe.com</a:t>
            </a:r>
            <a:r>
              <a:rPr lang="en-US" b="1" dirty="0" smtClean="0"/>
              <a:t> </a:t>
            </a:r>
          </a:p>
          <a:p>
            <a:endParaRPr lang="en-US" b="1" dirty="0" smtClean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0" y="228600"/>
            <a:ext cx="9144000" cy="990600"/>
          </a:xfrm>
        </p:spPr>
        <p:txBody>
          <a:bodyPr>
            <a:normAutofit/>
          </a:bodyPr>
          <a:lstStyle/>
          <a:p>
            <a:pPr algn="ctr"/>
            <a:r>
              <a:rPr lang="en-US" sz="3600" i="1" dirty="0" smtClean="0"/>
              <a:t>Jobs – Assisting Association Members!</a:t>
            </a:r>
            <a:endParaRPr lang="en-US" sz="3600" dirty="0"/>
          </a:p>
        </p:txBody>
      </p:sp>
      <p:sp>
        <p:nvSpPr>
          <p:cNvPr id="6" name="TextBox 5"/>
          <p:cNvSpPr txBox="1"/>
          <p:nvPr/>
        </p:nvSpPr>
        <p:spPr>
          <a:xfrm>
            <a:off x="6781800" y="6367046"/>
            <a:ext cx="1287088" cy="338554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US" sz="1600" dirty="0" smtClean="0"/>
              <a:t>March 2012</a:t>
            </a:r>
            <a:endParaRPr lang="en-US" sz="1600" dirty="0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="" xmlns:p="http://schemas.openxmlformats.org/presentationml/2006/main" xmlns:r="http://schemas.openxmlformats.org/officeDocument/2006/relationships" xmlns:a="http://schemas.openxmlformats.org/drawingml/2006/main" val="1749777501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28600"/>
            <a:ext cx="8302752" cy="990600"/>
          </a:xfrm>
        </p:spPr>
        <p:txBody>
          <a:bodyPr>
            <a:normAutofit/>
          </a:bodyPr>
          <a:lstStyle/>
          <a:p>
            <a:pPr algn="ctr"/>
            <a:r>
              <a:rPr lang="en-US" dirty="0" smtClean="0"/>
              <a:t>Agenda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222248" y="1676400"/>
            <a:ext cx="7693152" cy="4724400"/>
          </a:xfrm>
        </p:spPr>
        <p:txBody>
          <a:bodyPr>
            <a:noAutofit/>
          </a:bodyPr>
          <a:lstStyle/>
          <a:p>
            <a:r>
              <a:rPr lang="en-US" sz="2400" dirty="0" smtClean="0"/>
              <a:t>8:30 – Registration/Coffee/Networking</a:t>
            </a:r>
            <a:endParaRPr lang="en-US" sz="2000" dirty="0" smtClean="0"/>
          </a:p>
          <a:p>
            <a:pPr>
              <a:spcBef>
                <a:spcPts val="600"/>
              </a:spcBef>
            </a:pPr>
            <a:r>
              <a:rPr lang="en-US" sz="2400" dirty="0" smtClean="0"/>
              <a:t>9:00 – Welcome and Introductions</a:t>
            </a:r>
          </a:p>
          <a:p>
            <a:pPr>
              <a:spcBef>
                <a:spcPts val="600"/>
              </a:spcBef>
            </a:pPr>
            <a:r>
              <a:rPr lang="en-US" sz="2400" dirty="0" smtClean="0"/>
              <a:t>9:15 – Review of Association Activities:</a:t>
            </a:r>
          </a:p>
          <a:p>
            <a:pPr lvl="1">
              <a:spcBef>
                <a:spcPts val="0"/>
              </a:spcBef>
            </a:pPr>
            <a:r>
              <a:rPr lang="en-US" sz="2000" dirty="0" smtClean="0"/>
              <a:t>2012 Proposed Surveying Legislation</a:t>
            </a:r>
          </a:p>
          <a:p>
            <a:pPr lvl="1">
              <a:spcBef>
                <a:spcPts val="0"/>
              </a:spcBef>
            </a:pPr>
            <a:r>
              <a:rPr lang="en-US" sz="2000" dirty="0" smtClean="0"/>
              <a:t>Professional Development Activities</a:t>
            </a:r>
          </a:p>
          <a:p>
            <a:pPr lvl="1">
              <a:spcBef>
                <a:spcPts val="0"/>
              </a:spcBef>
            </a:pPr>
            <a:r>
              <a:rPr lang="en-US" sz="2000" dirty="0" smtClean="0"/>
              <a:t>Conference Committee Updates</a:t>
            </a:r>
          </a:p>
          <a:p>
            <a:pPr lvl="1">
              <a:spcBef>
                <a:spcPts val="0"/>
              </a:spcBef>
            </a:pPr>
            <a:r>
              <a:rPr lang="en-US" sz="2000" dirty="0" smtClean="0"/>
              <a:t>Implementing K-12 Education</a:t>
            </a:r>
          </a:p>
          <a:p>
            <a:pPr lvl="1">
              <a:spcBef>
                <a:spcPts val="0"/>
              </a:spcBef>
            </a:pPr>
            <a:r>
              <a:rPr lang="en-US" sz="2000" dirty="0" smtClean="0"/>
              <a:t>Tour of new website</a:t>
            </a:r>
          </a:p>
          <a:p>
            <a:pPr>
              <a:spcBef>
                <a:spcPts val="600"/>
              </a:spcBef>
            </a:pPr>
            <a:r>
              <a:rPr lang="en-US" sz="2400" dirty="0" smtClean="0"/>
              <a:t>10:00 – Discussion on Assisting Members Looking for Jobs</a:t>
            </a:r>
          </a:p>
          <a:p>
            <a:pPr>
              <a:spcBef>
                <a:spcPts val="600"/>
              </a:spcBef>
            </a:pPr>
            <a:r>
              <a:rPr lang="en-US" sz="2400" dirty="0" smtClean="0">
                <a:solidFill>
                  <a:srgbClr val="FFFF00"/>
                </a:solidFill>
              </a:rPr>
              <a:t>10:15 – Coffee/Networking</a:t>
            </a:r>
          </a:p>
          <a:p>
            <a:pPr>
              <a:spcBef>
                <a:spcPts val="600"/>
              </a:spcBef>
            </a:pPr>
            <a:r>
              <a:rPr lang="en-US" sz="2400" dirty="0" smtClean="0"/>
              <a:t>10:30 – Presentation on Census Data by Bob Scardamalia</a:t>
            </a:r>
          </a:p>
          <a:p>
            <a:pPr>
              <a:spcBef>
                <a:spcPts val="600"/>
              </a:spcBef>
            </a:pPr>
            <a:r>
              <a:rPr lang="en-US" sz="2400" dirty="0" smtClean="0"/>
              <a:t>12:00 – Meeting Adjournment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781800" y="6367046"/>
            <a:ext cx="1287088" cy="338554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US" sz="1600" dirty="0" smtClean="0"/>
              <a:t>March 2012</a:t>
            </a:r>
            <a:endParaRPr lang="en-US" sz="1600" dirty="0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="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val="2297076837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2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3505200"/>
            <a:ext cx="8763000" cy="1524000"/>
          </a:xfrm>
        </p:spPr>
        <p:txBody>
          <a:bodyPr>
            <a:noAutofit/>
          </a:bodyPr>
          <a:lstStyle/>
          <a:p>
            <a:pPr algn="ctr"/>
            <a:r>
              <a:rPr lang="en-US" sz="8000" b="1" i="1" cap="none" dirty="0" smtClean="0">
                <a:solidFill>
                  <a:schemeClr val="bg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Thank You!</a:t>
            </a:r>
            <a:endParaRPr lang="en-US" sz="8000" b="1" i="1" cap="none" dirty="0">
              <a:solidFill>
                <a:schemeClr val="bg2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grpSp>
        <p:nvGrpSpPr>
          <p:cNvPr id="3" name="Group 5"/>
          <p:cNvGrpSpPr/>
          <p:nvPr/>
        </p:nvGrpSpPr>
        <p:grpSpPr>
          <a:xfrm>
            <a:off x="357155" y="990601"/>
            <a:ext cx="6500845" cy="2438399"/>
            <a:chOff x="0" y="990601"/>
            <a:chExt cx="6500845" cy="2438399"/>
          </a:xfrm>
        </p:grpSpPr>
        <p:pic>
          <p:nvPicPr>
            <p:cNvPr id="4" name="Picture 19" descr="NYSGISA Logo 040706 sml"/>
            <p:cNvPicPr>
              <a:picLocks noChangeAspect="1" noChangeArrowheads="1"/>
            </p:cNvPicPr>
            <p:nvPr/>
          </p:nvPicPr>
          <p:blipFill>
            <a:blip r:embed="rId3" cstate="print"/>
            <a:srcRect r="62043"/>
            <a:stretch>
              <a:fillRect/>
            </a:stretch>
          </p:blipFill>
          <p:spPr bwMode="auto">
            <a:xfrm>
              <a:off x="0" y="990601"/>
              <a:ext cx="2667000" cy="24383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" name="TextBox 4"/>
            <p:cNvSpPr txBox="1"/>
            <p:nvPr/>
          </p:nvSpPr>
          <p:spPr>
            <a:xfrm>
              <a:off x="2590800" y="1219200"/>
              <a:ext cx="3910045" cy="190821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6800" b="1" dirty="0" smtClean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NYS GIS</a:t>
              </a:r>
            </a:p>
            <a:p>
              <a:pPr>
                <a:lnSpc>
                  <a:spcPts val="6000"/>
                </a:lnSpc>
              </a:pPr>
              <a:r>
                <a:rPr lang="en-US" sz="6000" dirty="0" smtClean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association</a:t>
              </a:r>
              <a:endParaRPr lang="en-US" sz="6000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p:sp>
        <p:nvSpPr>
          <p:cNvPr id="8" name="TextBox 7"/>
          <p:cNvSpPr txBox="1"/>
          <p:nvPr/>
        </p:nvSpPr>
        <p:spPr>
          <a:xfrm>
            <a:off x="2057400" y="6172200"/>
            <a:ext cx="6705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dirty="0" smtClean="0">
                <a:latin typeface="Calibri" pitchFamily="34" charset="0"/>
                <a:cs typeface="Calibri" pitchFamily="34" charset="0"/>
              </a:rPr>
              <a:t>March 2012</a:t>
            </a:r>
            <a:endParaRPr lang="en-US" sz="2000" dirty="0"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28600"/>
            <a:ext cx="8302752" cy="990600"/>
          </a:xfrm>
        </p:spPr>
        <p:txBody>
          <a:bodyPr>
            <a:normAutofit/>
          </a:bodyPr>
          <a:lstStyle/>
          <a:p>
            <a:r>
              <a:rPr lang="en-US" dirty="0" smtClean="0"/>
              <a:t>Background </a:t>
            </a:r>
            <a:r>
              <a:rPr lang="en-US" sz="3600" dirty="0" smtClean="0"/>
              <a:t>– Board of Directors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222248" y="1676400"/>
            <a:ext cx="7464552" cy="4724400"/>
          </a:xfrm>
        </p:spPr>
        <p:txBody>
          <a:bodyPr>
            <a:noAutofit/>
          </a:bodyPr>
          <a:lstStyle/>
          <a:p>
            <a:r>
              <a:rPr lang="en-US" sz="2400" dirty="0" smtClean="0"/>
              <a:t>President</a:t>
            </a:r>
          </a:p>
          <a:p>
            <a:pPr lvl="1">
              <a:spcBef>
                <a:spcPts val="0"/>
              </a:spcBef>
            </a:pPr>
            <a:r>
              <a:rPr lang="en-US" sz="2000" dirty="0" smtClean="0"/>
              <a:t>Bruce Oswald, Oswald Associates LLC</a:t>
            </a:r>
          </a:p>
          <a:p>
            <a:pPr>
              <a:spcBef>
                <a:spcPts val="600"/>
              </a:spcBef>
            </a:pPr>
            <a:r>
              <a:rPr lang="en-US" sz="2400" dirty="0" smtClean="0"/>
              <a:t>Vice President</a:t>
            </a:r>
          </a:p>
          <a:p>
            <a:pPr lvl="1">
              <a:spcBef>
                <a:spcPts val="0"/>
              </a:spcBef>
            </a:pPr>
            <a:r>
              <a:rPr lang="en-US" sz="2000" dirty="0" smtClean="0"/>
              <a:t>Verne LaClair, Vertex Geospatial</a:t>
            </a:r>
          </a:p>
          <a:p>
            <a:pPr>
              <a:spcBef>
                <a:spcPts val="600"/>
              </a:spcBef>
            </a:pPr>
            <a:r>
              <a:rPr lang="en-US" sz="2400" dirty="0" smtClean="0"/>
              <a:t>Treasurer</a:t>
            </a:r>
          </a:p>
          <a:p>
            <a:pPr lvl="1">
              <a:spcBef>
                <a:spcPts val="0"/>
              </a:spcBef>
            </a:pPr>
            <a:r>
              <a:rPr lang="en-US" sz="2000" dirty="0" smtClean="0"/>
              <a:t>Christa Hay, CT Male </a:t>
            </a:r>
          </a:p>
          <a:p>
            <a:pPr>
              <a:spcBef>
                <a:spcPts val="600"/>
              </a:spcBef>
            </a:pPr>
            <a:r>
              <a:rPr lang="en-US" sz="2400" dirty="0" smtClean="0"/>
              <a:t>Secretary</a:t>
            </a:r>
          </a:p>
          <a:p>
            <a:pPr lvl="1">
              <a:spcBef>
                <a:spcPts val="0"/>
              </a:spcBef>
            </a:pPr>
            <a:r>
              <a:rPr lang="en-US" sz="2000" dirty="0" smtClean="0"/>
              <a:t>Julie Tolar, Town of Penfield</a:t>
            </a:r>
          </a:p>
          <a:p>
            <a:pPr>
              <a:spcBef>
                <a:spcPts val="600"/>
              </a:spcBef>
            </a:pPr>
            <a:r>
              <a:rPr lang="en-US" sz="2400" dirty="0" smtClean="0"/>
              <a:t>Other Board Members</a:t>
            </a:r>
          </a:p>
          <a:p>
            <a:pPr lvl="1">
              <a:spcBef>
                <a:spcPts val="0"/>
              </a:spcBef>
            </a:pPr>
            <a:r>
              <a:rPr lang="en-US" sz="2000" dirty="0" smtClean="0"/>
              <a:t>Dale Morris, Erie County Planning Division</a:t>
            </a:r>
          </a:p>
          <a:p>
            <a:pPr lvl="1">
              <a:spcBef>
                <a:spcPts val="0"/>
              </a:spcBef>
            </a:pPr>
            <a:r>
              <a:rPr lang="en-US" sz="2000" dirty="0" smtClean="0"/>
              <a:t>Dorothy Nash, NYC Office of Emergency Management</a:t>
            </a:r>
          </a:p>
          <a:p>
            <a:pPr lvl="1">
              <a:spcBef>
                <a:spcPts val="0"/>
              </a:spcBef>
            </a:pPr>
            <a:r>
              <a:rPr lang="en-US" sz="2000" dirty="0" smtClean="0"/>
              <a:t>Amy Work, IAGT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781800" y="6367046"/>
            <a:ext cx="1287088" cy="338554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US" sz="1600" dirty="0" smtClean="0"/>
              <a:t>March 2012</a:t>
            </a:r>
            <a:endParaRPr lang="en-US" sz="1600" dirty="0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="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val="2297076837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Background </a:t>
            </a:r>
            <a:r>
              <a:rPr lang="en-US" sz="3600" dirty="0" smtClean="0"/>
              <a:t>– Committees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2133600"/>
            <a:ext cx="8153400" cy="4419600"/>
          </a:xfrm>
        </p:spPr>
        <p:txBody>
          <a:bodyPr>
            <a:noAutofit/>
          </a:bodyPr>
          <a:lstStyle/>
          <a:p>
            <a:r>
              <a:rPr lang="en-US" sz="3200" dirty="0" smtClean="0"/>
              <a:t>Communications – Carol Zollweg, Chair</a:t>
            </a:r>
          </a:p>
          <a:p>
            <a:r>
              <a:rPr lang="en-US" sz="3200" dirty="0" smtClean="0"/>
              <a:t>Conference –Verne LaClair</a:t>
            </a:r>
          </a:p>
          <a:p>
            <a:r>
              <a:rPr lang="en-US" sz="3200" dirty="0" smtClean="0"/>
              <a:t>Education – Amy Work, Chair</a:t>
            </a:r>
          </a:p>
          <a:p>
            <a:r>
              <a:rPr lang="en-US" sz="3200" dirty="0" smtClean="0"/>
              <a:t>Legislative – Joe Jones, Chair</a:t>
            </a:r>
          </a:p>
          <a:p>
            <a:r>
              <a:rPr lang="en-US" sz="3200" dirty="0" smtClean="0"/>
              <a:t>Marketing – Ben Houston, Chair</a:t>
            </a:r>
          </a:p>
          <a:p>
            <a:endParaRPr lang="en-US" sz="3200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6781800" y="6367046"/>
            <a:ext cx="1287088" cy="338554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US" sz="1600" dirty="0" smtClean="0"/>
              <a:t>March 2012</a:t>
            </a:r>
            <a:endParaRPr lang="en-US" sz="1600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Background </a:t>
            </a:r>
            <a:r>
              <a:rPr lang="en-US" sz="3600" dirty="0" smtClean="0"/>
              <a:t>– Committees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905000"/>
            <a:ext cx="8153400" cy="4343400"/>
          </a:xfrm>
        </p:spPr>
        <p:txBody>
          <a:bodyPr>
            <a:noAutofit/>
          </a:bodyPr>
          <a:lstStyle/>
          <a:p>
            <a:r>
              <a:rPr lang="en-US" sz="3200" dirty="0" smtClean="0"/>
              <a:t>Membership – Open, Chair</a:t>
            </a:r>
          </a:p>
          <a:p>
            <a:r>
              <a:rPr lang="en-US" sz="3200" dirty="0" smtClean="0"/>
              <a:t>Professional Development – Rich Quodomine, Chair</a:t>
            </a:r>
          </a:p>
          <a:p>
            <a:r>
              <a:rPr lang="en-US" sz="3200" dirty="0" smtClean="0"/>
              <a:t>Regional Coordination – Dale Morris/Dorothy Nash, Co-Chairs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781800" y="6367046"/>
            <a:ext cx="1287088" cy="338554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US" sz="1600" dirty="0" smtClean="0"/>
              <a:t>March 2012</a:t>
            </a:r>
            <a:endParaRPr lang="en-US" sz="1600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i="1" dirty="0" smtClean="0"/>
              <a:t>At work for you!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Autofit/>
          </a:bodyPr>
          <a:lstStyle/>
          <a:p>
            <a:r>
              <a:rPr lang="en-US" sz="3600" b="1" dirty="0" smtClean="0"/>
              <a:t>Strategic Planning</a:t>
            </a:r>
          </a:p>
          <a:p>
            <a:pPr lvl="1">
              <a:spcBef>
                <a:spcPts val="1200"/>
              </a:spcBef>
            </a:pPr>
            <a:r>
              <a:rPr lang="en-US" sz="2800" dirty="0" smtClean="0"/>
              <a:t>The Board of Directors &amp; Committee Chairs engaged in a strategic planning process in December/January</a:t>
            </a:r>
          </a:p>
          <a:p>
            <a:pPr lvl="1">
              <a:spcBef>
                <a:spcPts val="1200"/>
              </a:spcBef>
            </a:pPr>
            <a:r>
              <a:rPr lang="en-US" sz="2800" dirty="0" smtClean="0"/>
              <a:t>Reviewed the results of the annual survey, comments made at the annual meeting and input provided by Board and Committee Chairs on items to accomplish in 2012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781800" y="6367046"/>
            <a:ext cx="1287088" cy="338554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US" sz="1600" dirty="0" smtClean="0"/>
              <a:t>March 2012</a:t>
            </a:r>
            <a:endParaRPr lang="en-US" sz="1600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4800" y="1752600"/>
            <a:ext cx="8839200" cy="4724400"/>
          </a:xfrm>
        </p:spPr>
        <p:txBody>
          <a:bodyPr>
            <a:normAutofit fontScale="92500" lnSpcReduction="20000"/>
          </a:bodyPr>
          <a:lstStyle/>
          <a:p>
            <a:r>
              <a:rPr lang="en-US" sz="3892" b="1" dirty="0" smtClean="0"/>
              <a:t>Strategic Planning Themes</a:t>
            </a:r>
            <a:endParaRPr lang="en-US" sz="3892" dirty="0" smtClean="0"/>
          </a:p>
          <a:p>
            <a:pPr lvl="1" fontAlgn="base"/>
            <a:r>
              <a:rPr lang="en-US" dirty="0" smtClean="0"/>
              <a:t>Track and engage in discussions to improve the NYSAPLS legislation</a:t>
            </a:r>
          </a:p>
          <a:p>
            <a:pPr lvl="1" fontAlgn="base"/>
            <a:r>
              <a:rPr lang="en-US" dirty="0" smtClean="0"/>
              <a:t>Provide more professional development opportunities</a:t>
            </a:r>
          </a:p>
          <a:p>
            <a:pPr lvl="1" fontAlgn="base"/>
            <a:r>
              <a:rPr lang="en-US" dirty="0" smtClean="0"/>
              <a:t>Co-sponsor the Geospatial Summit and the State Conference and closely coordinate their missions</a:t>
            </a:r>
          </a:p>
          <a:p>
            <a:pPr lvl="1" fontAlgn="base"/>
            <a:r>
              <a:rPr lang="en-US" dirty="0" smtClean="0"/>
              <a:t>Provide a conduit on communication for the NYS GIS Community</a:t>
            </a:r>
          </a:p>
          <a:p>
            <a:pPr lvl="1" fontAlgn="base"/>
            <a:r>
              <a:rPr lang="en-US" dirty="0" smtClean="0"/>
              <a:t>Provide networking opportunities</a:t>
            </a:r>
          </a:p>
          <a:p>
            <a:pPr lvl="1" fontAlgn="base"/>
            <a:r>
              <a:rPr lang="en-US" dirty="0" smtClean="0"/>
              <a:t>Implement GIS into K-12 education</a:t>
            </a:r>
          </a:p>
          <a:p>
            <a:pPr lvl="1" fontAlgn="base"/>
            <a:r>
              <a:rPr lang="en-US" dirty="0" smtClean="0"/>
              <a:t>Increase support to regional GIS organizations</a:t>
            </a:r>
          </a:p>
          <a:p>
            <a:pPr lvl="1"/>
            <a:r>
              <a:rPr lang="en-US" dirty="0" smtClean="0"/>
              <a:t>Increase membership as well as member involvement in Association activities </a:t>
            </a:r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i="1" dirty="0" smtClean="0"/>
              <a:t>At work for you!</a:t>
            </a:r>
            <a:endParaRPr lang="en-US" sz="4400" i="1" dirty="0"/>
          </a:p>
        </p:txBody>
      </p:sp>
      <p:sp>
        <p:nvSpPr>
          <p:cNvPr id="4" name="TextBox 3"/>
          <p:cNvSpPr txBox="1"/>
          <p:nvPr/>
        </p:nvSpPr>
        <p:spPr>
          <a:xfrm>
            <a:off x="6781800" y="6367046"/>
            <a:ext cx="1287088" cy="338554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US" sz="1600" dirty="0" smtClean="0"/>
              <a:t>March 2012</a:t>
            </a:r>
            <a:endParaRPr lang="en-US" sz="1600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 smtClean="0"/>
              <a:t>At work for you!</a:t>
            </a:r>
            <a:endParaRPr lang="en-US" i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sz="3600" b="1" dirty="0" smtClean="0"/>
              <a:t>Surveying Legislation</a:t>
            </a:r>
          </a:p>
          <a:p>
            <a:pPr lvl="1"/>
            <a:r>
              <a:rPr lang="en-US" sz="2800" dirty="0" smtClean="0"/>
              <a:t>Bills A07110 &amp; S04603 were read and sent to Higher Education Committee</a:t>
            </a:r>
          </a:p>
          <a:p>
            <a:pPr lvl="1"/>
            <a:r>
              <a:rPr lang="en-US" sz="2800" dirty="0" smtClean="0"/>
              <a:t>Teleconferences in fall</a:t>
            </a:r>
          </a:p>
          <a:p>
            <a:pPr lvl="1"/>
            <a:r>
              <a:rPr lang="en-US" sz="2800" dirty="0" smtClean="0"/>
              <a:t>Suggested modifications were sent to NYSAPLS</a:t>
            </a:r>
          </a:p>
          <a:p>
            <a:pPr lvl="1"/>
            <a:r>
              <a:rPr lang="en-US" sz="2800" dirty="0" smtClean="0"/>
              <a:t>Conference call held </a:t>
            </a:r>
            <a:r>
              <a:rPr lang="en-US" sz="2800" dirty="0" err="1" smtClean="0"/>
              <a:t>w</a:t>
            </a:r>
            <a:r>
              <a:rPr lang="en-US" sz="2800" dirty="0" smtClean="0"/>
              <a:t>/NYSAPLS on 2/29/12</a:t>
            </a:r>
          </a:p>
          <a:p>
            <a:pPr lvl="1"/>
            <a:r>
              <a:rPr lang="en-US" sz="2800" dirty="0" smtClean="0"/>
              <a:t>Written response received from NYSAPLS 3/12/12</a:t>
            </a:r>
          </a:p>
          <a:p>
            <a:pPr lvl="1"/>
            <a:r>
              <a:rPr lang="en-US" sz="2800" dirty="0" smtClean="0"/>
              <a:t>Will be meeting with NYSAPLS &amp; PE Society shortly</a:t>
            </a:r>
            <a:endParaRPr lang="en-US" sz="2800" dirty="0"/>
          </a:p>
        </p:txBody>
      </p:sp>
      <p:sp>
        <p:nvSpPr>
          <p:cNvPr id="5" name="TextBox 4"/>
          <p:cNvSpPr txBox="1"/>
          <p:nvPr/>
        </p:nvSpPr>
        <p:spPr>
          <a:xfrm>
            <a:off x="6781800" y="6367046"/>
            <a:ext cx="1287088" cy="338554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US" sz="1600" dirty="0" smtClean="0"/>
              <a:t>March 2012</a:t>
            </a:r>
            <a:endParaRPr lang="en-US" sz="1600" dirty="0"/>
          </a:p>
        </p:txBody>
      </p:sp>
    </p:spTree>
  </p:cSld>
  <p:clrMapOvr>
    <a:masterClrMapping/>
  </p:clrMapOvr>
  <p:transition spd="med">
    <p:fade/>
  </p:transition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 smtClean="0"/>
              <a:t>At work for you!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752600"/>
            <a:ext cx="8302752" cy="4648200"/>
          </a:xfrm>
        </p:spPr>
        <p:txBody>
          <a:bodyPr>
            <a:normAutofit fontScale="92500" lnSpcReduction="10000"/>
          </a:bodyPr>
          <a:lstStyle/>
          <a:p>
            <a:pPr>
              <a:spcAft>
                <a:spcPts val="1200"/>
              </a:spcAft>
            </a:pPr>
            <a:r>
              <a:rPr lang="en-US" sz="3892" b="1" dirty="0" smtClean="0"/>
              <a:t>Professional development opportunities</a:t>
            </a:r>
          </a:p>
          <a:p>
            <a:pPr lvl="1">
              <a:spcBef>
                <a:spcPts val="600"/>
              </a:spcBef>
            </a:pPr>
            <a:r>
              <a:rPr lang="en-US" sz="3027" dirty="0" smtClean="0"/>
              <a:t>“Sold out” webinar on “Working with LIDAR Data using ArcGIS &amp; 3D Analyst”</a:t>
            </a:r>
          </a:p>
          <a:p>
            <a:pPr lvl="1">
              <a:spcBef>
                <a:spcPts val="600"/>
              </a:spcBef>
            </a:pPr>
            <a:r>
              <a:rPr lang="en-US" sz="3027" dirty="0" smtClean="0"/>
              <a:t>On-line version available at the Association’s web site at:  </a:t>
            </a:r>
            <a:r>
              <a:rPr lang="en-US" sz="3027" u="sng" dirty="0" smtClean="0">
                <a:hlinkClick r:id="rId2"/>
              </a:rPr>
              <a:t>http://nysgis.org/pages/Video.aspx</a:t>
            </a:r>
            <a:endParaRPr lang="en-US" sz="3027" u="sng" dirty="0" smtClean="0"/>
          </a:p>
          <a:p>
            <a:pPr lvl="1">
              <a:spcBef>
                <a:spcPts val="600"/>
              </a:spcBef>
            </a:pPr>
            <a:r>
              <a:rPr lang="en-US" sz="3027" dirty="0" smtClean="0"/>
              <a:t>Census Data with Bob Scardamalia, today!</a:t>
            </a:r>
          </a:p>
          <a:p>
            <a:pPr lvl="1">
              <a:spcBef>
                <a:spcPts val="600"/>
              </a:spcBef>
            </a:pPr>
            <a:r>
              <a:rPr lang="en-US" sz="3027" dirty="0" smtClean="0"/>
              <a:t>June Professional Development opportunity TBA</a:t>
            </a:r>
          </a:p>
          <a:p>
            <a:pPr lvl="1">
              <a:spcBef>
                <a:spcPts val="600"/>
              </a:spcBef>
            </a:pPr>
            <a:r>
              <a:rPr lang="en-US" sz="3027" dirty="0" smtClean="0"/>
              <a:t>Providing or sponsoring additional networking opportunities at the Summit, GIS Conference</a:t>
            </a:r>
            <a:r>
              <a:rPr lang="en-US" sz="2400" dirty="0" smtClean="0"/>
              <a:t>, and Association meetings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781800" y="6367046"/>
            <a:ext cx="1287088" cy="338554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US" sz="1600" dirty="0" smtClean="0"/>
              <a:t>March 2012</a:t>
            </a:r>
            <a:endParaRPr lang="en-US" sz="1600" dirty="0"/>
          </a:p>
        </p:txBody>
      </p:sp>
    </p:spTree>
  </p:cSld>
  <p:clrMapOvr>
    <a:masterClrMapping/>
  </p:clrMapOvr>
  <p:transition spd="med">
    <p:fade/>
  </p:transition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Median">
  <a:themeElements>
    <a:clrScheme name="NYSGI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9BBB59"/>
      </a:accent2>
      <a:accent3>
        <a:srgbClr val="F79646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Median">
  <a:themeElements>
    <a:clrScheme name="NYSGI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9BBB59"/>
      </a:accent2>
      <a:accent3>
        <a:srgbClr val="F79646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7162</TotalTime>
  <Words>1603</Words>
  <Application>Microsoft Macintosh PowerPoint</Application>
  <PresentationFormat>On-screen Show (4:3)</PresentationFormat>
  <Paragraphs>240</Paragraphs>
  <Slides>29</Slides>
  <Notes>13</Notes>
  <HiddenSlides>0</HiddenSlides>
  <MMClips>0</MMClips>
  <ScaleCrop>false</ScaleCrop>
  <HeadingPairs>
    <vt:vector size="4" baseType="variant">
      <vt:variant>
        <vt:lpstr>Design Template</vt:lpstr>
      </vt:variant>
      <vt:variant>
        <vt:i4>2</vt:i4>
      </vt:variant>
      <vt:variant>
        <vt:lpstr>Slide Titles</vt:lpstr>
      </vt:variant>
      <vt:variant>
        <vt:i4>29</vt:i4>
      </vt:variant>
    </vt:vector>
  </HeadingPairs>
  <TitlesOfParts>
    <vt:vector size="31" baseType="lpstr">
      <vt:lpstr>Median</vt:lpstr>
      <vt:lpstr>1_Median</vt:lpstr>
      <vt:lpstr>2012 Winter Meeting</vt:lpstr>
      <vt:lpstr>Agenda</vt:lpstr>
      <vt:lpstr>Background – Board of Directors</vt:lpstr>
      <vt:lpstr>Background – Committees</vt:lpstr>
      <vt:lpstr>Background – Committees</vt:lpstr>
      <vt:lpstr>At work for you!</vt:lpstr>
      <vt:lpstr>At work for you!</vt:lpstr>
      <vt:lpstr>At work for you!</vt:lpstr>
      <vt:lpstr>At work for you!</vt:lpstr>
      <vt:lpstr>At work for you!</vt:lpstr>
      <vt:lpstr>At work for you!</vt:lpstr>
      <vt:lpstr>At work for you!</vt:lpstr>
      <vt:lpstr>At work for you!</vt:lpstr>
      <vt:lpstr>At work for you!</vt:lpstr>
      <vt:lpstr>At work for you!</vt:lpstr>
      <vt:lpstr>At work for you!</vt:lpstr>
      <vt:lpstr>At work for you!</vt:lpstr>
      <vt:lpstr>At work for you!</vt:lpstr>
      <vt:lpstr>At work for you!</vt:lpstr>
      <vt:lpstr>At work for you!</vt:lpstr>
      <vt:lpstr>At work for you!</vt:lpstr>
      <vt:lpstr>At work for you!</vt:lpstr>
      <vt:lpstr>At work for you!</vt:lpstr>
      <vt:lpstr>At work for you!</vt:lpstr>
      <vt:lpstr>Agenda</vt:lpstr>
      <vt:lpstr>Jobs – Assisting Association Members!</vt:lpstr>
      <vt:lpstr>Jobs – Assisting Association Members!</vt:lpstr>
      <vt:lpstr>Agenda</vt:lpstr>
      <vt:lpstr>Thank You!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to GISMO</dc:title>
  <dc:creator>edegironimo</dc:creator>
  <cp:lastModifiedBy>Bruce Oswald</cp:lastModifiedBy>
  <cp:revision>315</cp:revision>
  <dcterms:created xsi:type="dcterms:W3CDTF">2012-03-22T11:38:09Z</dcterms:created>
  <dcterms:modified xsi:type="dcterms:W3CDTF">2012-03-22T11:49:38Z</dcterms:modified>
</cp:coreProperties>
</file>